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307" r:id="rId2"/>
    <p:sldId id="332" r:id="rId3"/>
    <p:sldId id="333" r:id="rId4"/>
    <p:sldId id="334" r:id="rId5"/>
    <p:sldId id="308" r:id="rId6"/>
    <p:sldId id="329" r:id="rId7"/>
    <p:sldId id="321" r:id="rId8"/>
    <p:sldId id="331" r:id="rId9"/>
    <p:sldId id="320" r:id="rId10"/>
    <p:sldId id="311" r:id="rId11"/>
    <p:sldId id="312" r:id="rId12"/>
    <p:sldId id="325" r:id="rId13"/>
    <p:sldId id="323" r:id="rId14"/>
    <p:sldId id="314" r:id="rId15"/>
    <p:sldId id="315" r:id="rId16"/>
    <p:sldId id="328" r:id="rId17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1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3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5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6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5865" algn="l" defTabSz="914346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038" algn="l" defTabSz="914346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212" algn="l" defTabSz="914346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385" algn="l" defTabSz="914346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AFE"/>
    <a:srgbClr val="0066CC"/>
    <a:srgbClr val="6699FF"/>
    <a:srgbClr val="CCFF99"/>
    <a:srgbClr val="99FF33"/>
    <a:srgbClr val="00FF99"/>
    <a:srgbClr val="330033"/>
    <a:srgbClr val="003399"/>
    <a:srgbClr val="33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416" autoAdjust="0"/>
  </p:normalViewPr>
  <p:slideViewPr>
    <p:cSldViewPr>
      <p:cViewPr varScale="1">
        <p:scale>
          <a:sx n="87" d="100"/>
          <a:sy n="87" d="100"/>
        </p:scale>
        <p:origin x="133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57924020415395E-2"/>
          <c:y val="6.476720853331222E-2"/>
          <c:w val="0.95274270715617271"/>
          <c:h val="0.7645710469878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layout>
                <c:manualLayout>
                  <c:x val="7.6997570548293957E-18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594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2E-4177-B5AA-3131773415F9}"/>
                </c:ext>
              </c:extLst>
            </c:dLbl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594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Лист1!$A$3:$A$9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Лист1!$B$3:$B$9</c:f>
              <c:numCache>
                <c:formatCode>General</c:formatCode>
                <c:ptCount val="7"/>
                <c:pt idx="0">
                  <c:v>30</c:v>
                </c:pt>
                <c:pt idx="1">
                  <c:v>29.61</c:v>
                </c:pt>
                <c:pt idx="2">
                  <c:v>29.11</c:v>
                </c:pt>
                <c:pt idx="3">
                  <c:v>28.65</c:v>
                </c:pt>
                <c:pt idx="4">
                  <c:v>28.46</c:v>
                </c:pt>
                <c:pt idx="5">
                  <c:v>28.28</c:v>
                </c:pt>
                <c:pt idx="6">
                  <c:v>28.46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E-4177-B5AA-313177341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79552"/>
        <c:axId val="100376960"/>
      </c:barChart>
      <c:catAx>
        <c:axId val="9987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28" b="1"/>
            </a:pPr>
            <a:endParaRPr lang="ru-RU"/>
          </a:p>
        </c:txPr>
        <c:crossAx val="100376960"/>
        <c:crosses val="autoZero"/>
        <c:auto val="1"/>
        <c:lblAlgn val="ctr"/>
        <c:lblOffset val="100"/>
        <c:noMultiLvlLbl val="0"/>
      </c:catAx>
      <c:valAx>
        <c:axId val="100376960"/>
        <c:scaling>
          <c:orientation val="minMax"/>
          <c:min val="15"/>
        </c:scaling>
        <c:delete val="1"/>
        <c:axPos val="l"/>
        <c:numFmt formatCode="General" sourceLinked="1"/>
        <c:majorTickMark val="out"/>
        <c:minorTickMark val="none"/>
        <c:tickLblPos val="nextTo"/>
        <c:crossAx val="9987955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19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08933556212484E-2"/>
          <c:y val="7.529699803149606E-2"/>
          <c:w val="0.93345560827317275"/>
          <c:h val="0.660703986220472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(факт)</c:v>
                </c:pt>
                <c:pt idx="1">
                  <c:v>2020 (факт)</c:v>
                </c:pt>
                <c:pt idx="2">
                  <c:v>2021 (оценка)</c:v>
                </c:pt>
                <c:pt idx="3">
                  <c:v>2022 (прогноз)</c:v>
                </c:pt>
                <c:pt idx="4">
                  <c:v>2023 (прогноз)</c:v>
                </c:pt>
                <c:pt idx="5">
                  <c:v>2024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4035</c:v>
                </c:pt>
                <c:pt idx="1">
                  <c:v>3692</c:v>
                </c:pt>
                <c:pt idx="2">
                  <c:v>3738</c:v>
                </c:pt>
                <c:pt idx="3">
                  <c:v>3836</c:v>
                </c:pt>
                <c:pt idx="4">
                  <c:v>3928</c:v>
                </c:pt>
                <c:pt idx="5">
                  <c:v>4026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9-416A-889C-9B00C419FF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83532816"/>
        <c:axId val="1683539888"/>
      </c:barChart>
      <c:catAx>
        <c:axId val="168353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3539888"/>
        <c:crosses val="autoZero"/>
        <c:auto val="1"/>
        <c:lblAlgn val="ctr"/>
        <c:lblOffset val="100"/>
        <c:noMultiLvlLbl val="0"/>
      </c:catAx>
      <c:valAx>
        <c:axId val="1683539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353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754712479121928E-3"/>
          <c:w val="0.99991741701645886"/>
          <c:h val="0.91979587383936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6699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788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9B-44D7-8E61-D89B8934ADCC}"/>
                </c:ext>
              </c:extLst>
            </c:dLbl>
            <c:dLbl>
              <c:idx val="5"/>
              <c:layout>
                <c:manualLayout>
                  <c:x val="-5.8679840264948338E-3"/>
                  <c:y val="9.2166644094322254E-3"/>
                </c:manualLayout>
              </c:layout>
              <c:spPr/>
              <c:txPr>
                <a:bodyPr/>
                <a:lstStyle/>
                <a:p>
                  <a:pPr>
                    <a:defRPr sz="1788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9B-44D7-8E61-D89B8934ADCC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1788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Лист1!$A$3:$A$9</c:f>
              <c:strCache>
                <c:ptCount val="7"/>
                <c:pt idx="0">
                  <c:v>2018 факт</c:v>
                </c:pt>
                <c:pt idx="1">
                  <c:v>2019 факт</c:v>
                </c:pt>
                <c:pt idx="2">
                  <c:v>2020 факт</c:v>
                </c:pt>
                <c:pt idx="3">
                  <c:v>2021 оценка</c:v>
                </c:pt>
                <c:pt idx="4">
                  <c:v>2022 прогноз</c:v>
                </c:pt>
                <c:pt idx="5">
                  <c:v>2023 прогноз</c:v>
                </c:pt>
                <c:pt idx="6">
                  <c:v>2024 прогноз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0">
                  <c:v>4243</c:v>
                </c:pt>
                <c:pt idx="1">
                  <c:v>4865</c:v>
                </c:pt>
                <c:pt idx="2">
                  <c:v>4406</c:v>
                </c:pt>
                <c:pt idx="3">
                  <c:v>3898</c:v>
                </c:pt>
                <c:pt idx="4">
                  <c:v>3457</c:v>
                </c:pt>
                <c:pt idx="5">
                  <c:v>3512</c:v>
                </c:pt>
                <c:pt idx="6">
                  <c:v>3583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9B-44D7-8E61-D89B8934A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31904"/>
        <c:axId val="97146368"/>
      </c:barChart>
      <c:catAx>
        <c:axId val="9713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1" b="1"/>
            </a:pPr>
            <a:endParaRPr lang="ru-RU"/>
          </a:p>
        </c:txPr>
        <c:crossAx val="97146368"/>
        <c:crosses val="autoZero"/>
        <c:auto val="1"/>
        <c:lblAlgn val="ctr"/>
        <c:lblOffset val="100"/>
        <c:noMultiLvlLbl val="0"/>
      </c:catAx>
      <c:valAx>
        <c:axId val="97146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13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79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0548112478415E-2"/>
          <c:y val="0.11855844081818774"/>
          <c:w val="0.98229451887521579"/>
          <c:h val="0.754872036023711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50000"/>
                <a:alpha val="74000"/>
              </a:schemeClr>
            </a:solidFill>
            <a:ln cap="rnd" cmpd="sng">
              <a:solidFill>
                <a:schemeClr val="accent1">
                  <a:lumMod val="50000"/>
                </a:schemeClr>
              </a:solidFill>
              <a:bevel/>
            </a:ln>
            <a:effectLst/>
          </c:spPr>
          <c:invertIfNegative val="0"/>
          <c:dLbls>
            <c:dLbl>
              <c:idx val="0"/>
              <c:layout>
                <c:manualLayout>
                  <c:x val="-3.3277224962425713E-3"/>
                  <c:y val="-0.219753599114064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C2F-4C0A-B9D3-7B6DFF48C726}"/>
                </c:ext>
              </c:extLst>
            </c:dLbl>
            <c:dLbl>
              <c:idx val="1"/>
              <c:layout>
                <c:manualLayout>
                  <c:x val="-6.6554449924851114E-3"/>
                  <c:y val="-0.2507776366360497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2F-4C0A-B9D3-7B6DFF48C726}"/>
                </c:ext>
              </c:extLst>
            </c:dLbl>
            <c:dLbl>
              <c:idx val="2"/>
              <c:layout>
                <c:manualLayout>
                  <c:x val="0"/>
                  <c:y val="-0.297313692919028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C2F-4C0A-B9D3-7B6DFF48C726}"/>
                </c:ext>
              </c:extLst>
            </c:dLbl>
            <c:dLbl>
              <c:idx val="3"/>
              <c:layout>
                <c:manualLayout>
                  <c:x val="-1.6638612481212778E-3"/>
                  <c:y val="-0.351605758582502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C2F-4C0A-B9D3-7B6DFF48C726}"/>
                </c:ext>
              </c:extLst>
            </c:dLbl>
            <c:dLbl>
              <c:idx val="4"/>
              <c:layout>
                <c:manualLayout>
                  <c:x val="-3.3277224962425557E-3"/>
                  <c:y val="-0.387800469024819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2F-4C0A-B9D3-7B6DFF48C726}"/>
                </c:ext>
              </c:extLst>
            </c:dLbl>
            <c:dLbl>
              <c:idx val="5"/>
              <c:layout>
                <c:manualLayout>
                  <c:x val="1.6638612481212778E-3"/>
                  <c:y val="-0.411068497166308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C2F-4C0A-B9D3-7B6DFF48C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(факт)</c:v>
                </c:pt>
                <c:pt idx="1">
                  <c:v>2020 (факт)</c:v>
                </c:pt>
                <c:pt idx="2">
                  <c:v>2021 (оценка)</c:v>
                </c:pt>
                <c:pt idx="3">
                  <c:v>2022 (прогноз)</c:v>
                </c:pt>
                <c:pt idx="4">
                  <c:v>2023 (прогноз)</c:v>
                </c:pt>
                <c:pt idx="5">
                  <c:v>2024 (прогноз)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7441</c:v>
                </c:pt>
                <c:pt idx="1">
                  <c:v>7585</c:v>
                </c:pt>
                <c:pt idx="2">
                  <c:v>7820</c:v>
                </c:pt>
                <c:pt idx="3">
                  <c:v>8024</c:v>
                </c:pt>
                <c:pt idx="4">
                  <c:v>8216</c:v>
                </c:pt>
                <c:pt idx="5">
                  <c:v>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F-4C0A-B9D3-7B6DFF48C7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16352432"/>
        <c:axId val="1716355344"/>
      </c:barChart>
      <c:catAx>
        <c:axId val="171635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6355344"/>
        <c:crosses val="autoZero"/>
        <c:auto val="1"/>
        <c:lblAlgn val="ctr"/>
        <c:lblOffset val="100"/>
        <c:noMultiLvlLbl val="0"/>
      </c:catAx>
      <c:valAx>
        <c:axId val="17163553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163524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0.15543</cdr:x>
      <cdr:y>0.09595</cdr:y>
    </cdr:from>
    <cdr:to>
      <cdr:x>0.23812</cdr:x>
      <cdr:y>0.16683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7513" y="38995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0.16274</cdr:x>
      <cdr:y>0.1058</cdr:y>
    </cdr:from>
    <cdr:to>
      <cdr:x>0.31274</cdr:x>
      <cdr:y>0.3308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2075" y="4299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0.10514</cdr:x>
      <cdr:y>0.1309</cdr:y>
    </cdr:from>
    <cdr:to>
      <cdr:x>0.32672</cdr:x>
      <cdr:y>0.25366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6742" y="307131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0.04754</cdr:x>
      <cdr:y>0.0646</cdr:y>
    </cdr:from>
    <cdr:to>
      <cdr:x>0.22955</cdr:x>
      <cdr:y>0.21805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4320" y="266526"/>
          <a:ext cx="1509716" cy="633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0.06897</cdr:x>
      <cdr:y>0.51395</cdr:y>
    </cdr:from>
    <cdr:to>
      <cdr:x>0.19704</cdr:x>
      <cdr:y>0.59612</cdr:y>
    </cdr:to>
    <cdr:sp macro="" textlink="">
      <cdr:nvSpPr>
        <cdr:cNvPr id="5" name="TextBox 1"/>
        <cdr:cNvSpPr txBox="1"/>
      </cdr:nvSpPr>
      <cdr:spPr>
        <a:xfrm xmlns:a="http://schemas.openxmlformats.org/drawingml/2006/main" rot="19682479">
          <a:off x="575370" y="2153976"/>
          <a:ext cx="1068432" cy="344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   114,6%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0.11091</cdr:x>
      <cdr:y>0.57298</cdr:y>
    </cdr:from>
    <cdr:to>
      <cdr:x>0.17996</cdr:x>
      <cdr:y>0.65885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925241" y="2401366"/>
          <a:ext cx="576064" cy="3598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0.38625</cdr:x>
      <cdr:y>0.59845</cdr:y>
    </cdr:from>
    <cdr:to>
      <cdr:x>0.46519</cdr:x>
      <cdr:y>0.67879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3100212" y="2508089"/>
          <a:ext cx="633588" cy="3367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0.67148</cdr:x>
      <cdr:y>0.71043</cdr:y>
    </cdr:from>
    <cdr:to>
      <cdr:x>0.74566</cdr:x>
      <cdr:y>0.74576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 flipV="1">
          <a:off x="5389563" y="2977430"/>
          <a:ext cx="595427" cy="1480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0.39339</cdr:x>
      <cdr:y>0.52177</cdr:y>
    </cdr:from>
    <cdr:to>
      <cdr:x>0.4805</cdr:x>
      <cdr:y>0.6128</cdr:y>
    </cdr:to>
    <cdr:sp macro="" textlink="">
      <cdr:nvSpPr>
        <cdr:cNvPr id="13" name="TextBox 1"/>
        <cdr:cNvSpPr txBox="1"/>
      </cdr:nvSpPr>
      <cdr:spPr>
        <a:xfrm xmlns:a="http://schemas.openxmlformats.org/drawingml/2006/main" rot="1549560">
          <a:off x="3157491" y="2186759"/>
          <a:ext cx="699207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0.24483</cdr:x>
      <cdr:y>0.52022</cdr:y>
    </cdr:from>
    <cdr:to>
      <cdr:x>0.34975</cdr:x>
      <cdr:y>0.61124</cdr:y>
    </cdr:to>
    <cdr:sp macro="" textlink="">
      <cdr:nvSpPr>
        <cdr:cNvPr id="14" name="TextBox 1"/>
        <cdr:cNvSpPr txBox="1"/>
      </cdr:nvSpPr>
      <cdr:spPr>
        <a:xfrm xmlns:a="http://schemas.openxmlformats.org/drawingml/2006/main" rot="1410073">
          <a:off x="2042448" y="2180242"/>
          <a:ext cx="875276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90,6%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0.52267</cdr:x>
      <cdr:y>0.60484</cdr:y>
    </cdr:from>
    <cdr:to>
      <cdr:x>0.62956</cdr:x>
      <cdr:y>0.69586</cdr:y>
    </cdr:to>
    <cdr:sp macro="" textlink="">
      <cdr:nvSpPr>
        <cdr:cNvPr id="15" name="TextBox 1"/>
        <cdr:cNvSpPr txBox="1"/>
      </cdr:nvSpPr>
      <cdr:spPr>
        <a:xfrm xmlns:a="http://schemas.openxmlformats.org/drawingml/2006/main" rot="1701357">
          <a:off x="4360277" y="2534884"/>
          <a:ext cx="891710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88,7%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0.10514</cdr:x>
      <cdr:y>0.1309</cdr:y>
    </cdr:from>
    <cdr:to>
      <cdr:x>0.32672</cdr:x>
      <cdr:y>0.25366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956742" y="307131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0.04754</cdr:x>
      <cdr:y>0.0646</cdr:y>
    </cdr:from>
    <cdr:to>
      <cdr:x>0.22955</cdr:x>
      <cdr:y>0.21805</cdr:y>
    </cdr:to>
    <cdr:sp macro="" textlink="">
      <cdr:nvSpPr>
        <cdr:cNvPr id="18" name="TextBox 3"/>
        <cdr:cNvSpPr txBox="1"/>
      </cdr:nvSpPr>
      <cdr:spPr>
        <a:xfrm xmlns:a="http://schemas.openxmlformats.org/drawingml/2006/main">
          <a:off x="394320" y="266526"/>
          <a:ext cx="1509716" cy="633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0.07977</cdr:x>
      <cdr:y>0.62481</cdr:y>
    </cdr:from>
    <cdr:to>
      <cdr:x>0.18906</cdr:x>
      <cdr:y>0.70698</cdr:y>
    </cdr:to>
    <cdr:sp macro="" textlink="">
      <cdr:nvSpPr>
        <cdr:cNvPr id="19" name="TextBox 1"/>
        <cdr:cNvSpPr txBox="1"/>
      </cdr:nvSpPr>
      <cdr:spPr>
        <a:xfrm xmlns:a="http://schemas.openxmlformats.org/drawingml/2006/main" rot="19682479">
          <a:off x="640293" y="2618591"/>
          <a:ext cx="877205" cy="344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   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0.24902</cdr:x>
      <cdr:y>0.57298</cdr:y>
    </cdr:from>
    <cdr:to>
      <cdr:x>0.31807</cdr:x>
      <cdr:y>0.64171</cdr:y>
    </cdr:to>
    <cdr:cxnSp macro="">
      <cdr:nvCxnSpPr>
        <cdr:cNvPr id="21" name="Прямая со стрелкой 8"/>
        <cdr:cNvCxnSpPr/>
      </cdr:nvCxnSpPr>
      <cdr:spPr>
        <a:xfrm xmlns:a="http://schemas.openxmlformats.org/drawingml/2006/main">
          <a:off x="2077369" y="2401366"/>
          <a:ext cx="57606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0.38625</cdr:x>
      <cdr:y>0.59845</cdr:y>
    </cdr:from>
    <cdr:to>
      <cdr:x>0.46519</cdr:x>
      <cdr:y>0.67879</cdr:y>
    </cdr:to>
    <cdr:cxnSp macro="">
      <cdr:nvCxnSpPr>
        <cdr:cNvPr id="22" name="Прямая со стрелкой 9"/>
        <cdr:cNvCxnSpPr/>
      </cdr:nvCxnSpPr>
      <cdr:spPr>
        <a:xfrm xmlns:a="http://schemas.openxmlformats.org/drawingml/2006/main">
          <a:off x="3100212" y="2508089"/>
          <a:ext cx="633588" cy="3367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0.53386</cdr:x>
      <cdr:y>0.65889</cdr:y>
    </cdr:from>
    <cdr:to>
      <cdr:x>0.59649</cdr:x>
      <cdr:y>0.72392</cdr:y>
    </cdr:to>
    <cdr:cxnSp macro="">
      <cdr:nvCxnSpPr>
        <cdr:cNvPr id="23" name="Прямая со стрелкой 10"/>
        <cdr:cNvCxnSpPr/>
      </cdr:nvCxnSpPr>
      <cdr:spPr>
        <a:xfrm xmlns:a="http://schemas.openxmlformats.org/drawingml/2006/main">
          <a:off x="4453633" y="2761406"/>
          <a:ext cx="522498" cy="2725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0.38319</cdr:x>
      <cdr:y>0.5447</cdr:y>
    </cdr:from>
    <cdr:to>
      <cdr:x>0.4811</cdr:x>
      <cdr:y>0.6096</cdr:y>
    </cdr:to>
    <cdr:sp macro="" textlink="">
      <cdr:nvSpPr>
        <cdr:cNvPr id="24" name="TextBox 1"/>
        <cdr:cNvSpPr txBox="1"/>
      </cdr:nvSpPr>
      <cdr:spPr>
        <a:xfrm xmlns:a="http://schemas.openxmlformats.org/drawingml/2006/main" rot="1549560">
          <a:off x="3196653" y="2282853"/>
          <a:ext cx="816847" cy="271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88,5%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0.23299</cdr:x>
      <cdr:y>0.52724</cdr:y>
    </cdr:from>
    <cdr:to>
      <cdr:x>0.33988</cdr:x>
      <cdr:y>0.61826</cdr:y>
    </cdr:to>
    <cdr:sp macro="" textlink="">
      <cdr:nvSpPr>
        <cdr:cNvPr id="25" name="TextBox 1"/>
        <cdr:cNvSpPr txBox="1"/>
      </cdr:nvSpPr>
      <cdr:spPr>
        <a:xfrm xmlns:a="http://schemas.openxmlformats.org/drawingml/2006/main" rot="19442177">
          <a:off x="1870046" y="2209649"/>
          <a:ext cx="857941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0.5227</cdr:x>
      <cdr:y>0.60537</cdr:y>
    </cdr:from>
    <cdr:to>
      <cdr:x>0.627</cdr:x>
      <cdr:y>0.69639</cdr:y>
    </cdr:to>
    <cdr:sp macro="" textlink="">
      <cdr:nvSpPr>
        <cdr:cNvPr id="26" name="TextBox 1"/>
        <cdr:cNvSpPr txBox="1"/>
      </cdr:nvSpPr>
      <cdr:spPr>
        <a:xfrm xmlns:a="http://schemas.openxmlformats.org/drawingml/2006/main" rot="20855657">
          <a:off x="4195400" y="2537114"/>
          <a:ext cx="837177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0.80274</cdr:x>
      <cdr:y>0.61414</cdr:y>
    </cdr:from>
    <cdr:to>
      <cdr:x>0.90963</cdr:x>
      <cdr:y>0.70516</cdr:y>
    </cdr:to>
    <cdr:sp macro="" textlink="">
      <cdr:nvSpPr>
        <cdr:cNvPr id="27" name="TextBox 1"/>
        <cdr:cNvSpPr txBox="1"/>
      </cdr:nvSpPr>
      <cdr:spPr>
        <a:xfrm xmlns:a="http://schemas.openxmlformats.org/drawingml/2006/main" rot="20855657">
          <a:off x="6443134" y="2573867"/>
          <a:ext cx="857942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102%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0.65837</cdr:x>
      <cdr:y>0.61196</cdr:y>
    </cdr:from>
    <cdr:to>
      <cdr:x>0.76526</cdr:x>
      <cdr:y>0.70298</cdr:y>
    </cdr:to>
    <cdr:sp macro="" textlink="">
      <cdr:nvSpPr>
        <cdr:cNvPr id="28" name="TextBox 1"/>
        <cdr:cNvSpPr txBox="1"/>
      </cdr:nvSpPr>
      <cdr:spPr>
        <a:xfrm xmlns:a="http://schemas.openxmlformats.org/drawingml/2006/main" rot="20855657">
          <a:off x="5492310" y="2564705"/>
          <a:ext cx="891710" cy="381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003399"/>
              </a:solidFill>
            </a:rPr>
            <a:t>101,6%</a:t>
          </a:r>
          <a:endParaRPr lang="ru-RU" sz="1600" b="1" dirty="0">
            <a:solidFill>
              <a:srgbClr val="003399"/>
            </a:solidFill>
          </a:endParaRPr>
        </a:p>
      </cdr:txBody>
    </cdr:sp>
  </cdr:relSizeAnchor>
  <cdr:relSizeAnchor xmlns:cdr="http://schemas.openxmlformats.org/drawingml/2006/chartDrawing">
    <cdr:from>
      <cdr:x>0.81498</cdr:x>
      <cdr:y>0.69325</cdr:y>
    </cdr:from>
    <cdr:to>
      <cdr:x>0.88681</cdr:x>
      <cdr:y>0.73598</cdr:y>
    </cdr:to>
    <cdr:cxnSp macro="">
      <cdr:nvCxnSpPr>
        <cdr:cNvPr id="34" name="Прямая со стрелкой 33"/>
        <cdr:cNvCxnSpPr/>
      </cdr:nvCxnSpPr>
      <cdr:spPr>
        <a:xfrm xmlns:a="http://schemas.openxmlformats.org/drawingml/2006/main" flipV="1">
          <a:off x="6541335" y="2905422"/>
          <a:ext cx="576593" cy="17908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70C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8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565741E-FAD5-4EA3-8BA5-23DFAD9EA2E7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71800" cy="4958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9197"/>
            <a:ext cx="2971800" cy="49585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8A493C-D3E0-4B90-A58F-895AAF7193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139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6183"/>
            <a:ext cx="5486400" cy="44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97"/>
            <a:ext cx="297180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9197"/>
            <a:ext cx="297180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E5CBA68-70D2-480B-83C4-F0E7E6D25E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28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6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865" algn="l" defTabSz="9143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38" algn="l" defTabSz="9143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2" algn="l" defTabSz="9143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5" algn="l" defTabSz="9143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CC5971-9D9C-4C48-B7F0-ACBAD4B7C507}" type="slidenum">
              <a:rPr lang="ru-RU" altLang="ru-RU"/>
              <a:pPr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" y="46038"/>
            <a:ext cx="6751638" cy="5062537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8" y="5180355"/>
            <a:ext cx="6773862" cy="4632220"/>
          </a:xfrm>
          <a:ln/>
          <a:extLst/>
        </p:spPr>
        <p:txBody>
          <a:bodyPr/>
          <a:lstStyle/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r>
              <a:rPr lang="ru-RU" altLang="ru-RU" sz="1400" dirty="0"/>
              <a:t>В  2014 году ввод жилья составит 1 млн. 389 тыс. кв. метров общей площади  при 1 млн. 350 тыс. кв. метров в 2013 году.</a:t>
            </a:r>
          </a:p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r>
              <a:rPr lang="ru-RU" altLang="ru-RU" sz="1400" dirty="0"/>
              <a:t>Всего за 2014-2016 годы будет введено 4 млн. 387 тыс. кв. м жилья,  </a:t>
            </a:r>
            <a:r>
              <a:rPr lang="ru-RU" altLang="ru-RU" sz="1400" dirty="0">
                <a:solidFill>
                  <a:srgbClr val="3333FF"/>
                </a:solidFill>
              </a:rPr>
              <a:t>при благоприятных условиях – 4 млн. 866 тыс. кв. метров </a:t>
            </a:r>
            <a:r>
              <a:rPr lang="ru-RU" altLang="ru-RU" sz="1400" dirty="0"/>
              <a:t>(</a:t>
            </a:r>
            <a:r>
              <a:rPr lang="ru-RU" altLang="ru-RU" sz="1400" dirty="0">
                <a:solidFill>
                  <a:srgbClr val="0000FF"/>
                </a:solidFill>
              </a:rPr>
              <a:t>соответствует утвержденным </a:t>
            </a:r>
            <a:r>
              <a:rPr lang="ru-RU" altLang="ru-RU" sz="1400" dirty="0" err="1">
                <a:solidFill>
                  <a:srgbClr val="0000FF"/>
                </a:solidFill>
              </a:rPr>
              <a:t>Минрегионом</a:t>
            </a:r>
            <a:r>
              <a:rPr lang="ru-RU" altLang="ru-RU" sz="1400" dirty="0">
                <a:solidFill>
                  <a:srgbClr val="0000FF"/>
                </a:solidFill>
              </a:rPr>
              <a:t> РФ контрольным значениям для Тюменской области (от 23.09.2010).</a:t>
            </a:r>
          </a:p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r>
              <a:rPr lang="ru-RU" altLang="ru-RU" sz="1400" dirty="0">
                <a:solidFill>
                  <a:srgbClr val="0000FF"/>
                </a:solidFill>
              </a:rPr>
              <a:t>В расчете на душу населения ввод жилья в последние годы превышает  среднероссийский  показатель (в 2012 году ТО  – 0,98 кв. м, в среднем по России – 0,436 кв. м). </a:t>
            </a:r>
          </a:p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r>
              <a:rPr lang="ru-RU" altLang="ru-RU" sz="1400" dirty="0"/>
              <a:t>С 2015 года ввод жилья превысит 1 кв. метр на душу населения.</a:t>
            </a:r>
          </a:p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endParaRPr lang="ru-RU" altLang="ru-RU" sz="1400" dirty="0">
              <a:solidFill>
                <a:srgbClr val="0000FF"/>
              </a:solidFill>
            </a:endParaRPr>
          </a:p>
          <a:p>
            <a:pPr indent="363201" algn="just" eaLnBrk="1" hangingPunct="1">
              <a:lnSpc>
                <a:spcPct val="123000"/>
              </a:lnSpc>
              <a:spcBef>
                <a:spcPct val="0"/>
              </a:spcBef>
              <a:defRPr/>
            </a:pPr>
            <a:r>
              <a:rPr lang="ru-RU" altLang="ru-RU" sz="1400" dirty="0">
                <a:solidFill>
                  <a:srgbClr val="0000FF"/>
                </a:solidFill>
              </a:rPr>
              <a:t>Основные площадки: </a:t>
            </a:r>
          </a:p>
          <a:p>
            <a:pPr marL="286737" indent="-286737" algn="just" eaLnBrk="1" hangingPunct="1">
              <a:lnSpc>
                <a:spcPct val="123000"/>
              </a:lnSpc>
              <a:spcBef>
                <a:spcPct val="0"/>
              </a:spcBef>
              <a:buFontTx/>
              <a:buChar char="-"/>
              <a:defRPr/>
            </a:pPr>
            <a:r>
              <a:rPr lang="ru-RU" altLang="ru-RU" sz="1400" dirty="0">
                <a:solidFill>
                  <a:srgbClr val="0000FF"/>
                </a:solidFill>
              </a:rPr>
              <a:t>в </a:t>
            </a:r>
            <a:r>
              <a:rPr lang="ru-RU" altLang="ru-RU" sz="1400" dirty="0" err="1">
                <a:solidFill>
                  <a:srgbClr val="0000FF"/>
                </a:solidFill>
              </a:rPr>
              <a:t>г.Тюмени</a:t>
            </a:r>
            <a:r>
              <a:rPr lang="ru-RU" altLang="ru-RU" sz="1400" dirty="0">
                <a:solidFill>
                  <a:srgbClr val="0000FF"/>
                </a:solidFill>
              </a:rPr>
              <a:t> – </a:t>
            </a:r>
            <a:r>
              <a:rPr lang="ru-RU" altLang="ru-RU" sz="1400" dirty="0" err="1">
                <a:solidFill>
                  <a:srgbClr val="0000FF"/>
                </a:solidFill>
              </a:rPr>
              <a:t>мкр</a:t>
            </a:r>
            <a:r>
              <a:rPr lang="ru-RU" altLang="ru-RU" sz="1400" dirty="0">
                <a:solidFill>
                  <a:srgbClr val="0000FF"/>
                </a:solidFill>
              </a:rPr>
              <a:t>. «Тюменский», «Березняки-</a:t>
            </a:r>
            <a:r>
              <a:rPr lang="ru-RU" altLang="ru-RU" sz="1400" dirty="0" err="1">
                <a:solidFill>
                  <a:srgbClr val="0000FF"/>
                </a:solidFill>
              </a:rPr>
              <a:t>Казарово</a:t>
            </a:r>
            <a:r>
              <a:rPr lang="ru-RU" altLang="ru-RU" sz="1400" dirty="0">
                <a:solidFill>
                  <a:srgbClr val="0000FF"/>
                </a:solidFill>
              </a:rPr>
              <a:t>», «Тура», «Восточный-2», «Заречный», «</a:t>
            </a:r>
            <a:r>
              <a:rPr lang="ru-RU" altLang="ru-RU" sz="1400" dirty="0" err="1">
                <a:solidFill>
                  <a:srgbClr val="0000FF"/>
                </a:solidFill>
              </a:rPr>
              <a:t>Алебашево</a:t>
            </a:r>
            <a:r>
              <a:rPr lang="ru-RU" altLang="ru-RU" sz="1400" dirty="0">
                <a:solidFill>
                  <a:srgbClr val="0000FF"/>
                </a:solidFill>
              </a:rPr>
              <a:t>», «</a:t>
            </a:r>
            <a:r>
              <a:rPr lang="ru-RU" altLang="ru-RU" sz="1400" dirty="0" err="1">
                <a:solidFill>
                  <a:srgbClr val="0000FF"/>
                </a:solidFill>
              </a:rPr>
              <a:t>Ожогино-Патрушево</a:t>
            </a:r>
            <a:r>
              <a:rPr lang="ru-RU" altLang="ru-RU" sz="1400" dirty="0">
                <a:solidFill>
                  <a:srgbClr val="0000FF"/>
                </a:solidFill>
              </a:rPr>
              <a:t>», «</a:t>
            </a:r>
            <a:r>
              <a:rPr lang="ru-RU" altLang="ru-RU" sz="1400" dirty="0" err="1">
                <a:solidFill>
                  <a:srgbClr val="0000FF"/>
                </a:solidFill>
              </a:rPr>
              <a:t>Метелево</a:t>
            </a:r>
            <a:r>
              <a:rPr lang="ru-RU" altLang="ru-RU" sz="1400" dirty="0">
                <a:solidFill>
                  <a:srgbClr val="0000FF"/>
                </a:solidFill>
              </a:rPr>
              <a:t>-Воронино»;</a:t>
            </a:r>
          </a:p>
          <a:p>
            <a:pPr marL="286737" indent="-286737" algn="just" eaLnBrk="1" hangingPunct="1">
              <a:lnSpc>
                <a:spcPct val="123000"/>
              </a:lnSpc>
              <a:spcBef>
                <a:spcPct val="0"/>
              </a:spcBef>
              <a:buFontTx/>
              <a:buChar char="-"/>
              <a:defRPr/>
            </a:pPr>
            <a:r>
              <a:rPr lang="ru-RU" altLang="ru-RU" sz="1400" dirty="0">
                <a:solidFill>
                  <a:srgbClr val="0000FF"/>
                </a:solidFill>
              </a:rPr>
              <a:t>в </a:t>
            </a:r>
            <a:r>
              <a:rPr lang="ru-RU" altLang="ru-RU" sz="1400" dirty="0" err="1">
                <a:solidFill>
                  <a:srgbClr val="0000FF"/>
                </a:solidFill>
              </a:rPr>
              <a:t>г.Тобольске</a:t>
            </a:r>
            <a:r>
              <a:rPr lang="ru-RU" altLang="ru-RU" sz="1400" dirty="0">
                <a:solidFill>
                  <a:srgbClr val="0000FF"/>
                </a:solidFill>
              </a:rPr>
              <a:t> - мкр.7а.</a:t>
            </a:r>
          </a:p>
          <a:p>
            <a:pPr marL="286737" indent="-286737" algn="just" eaLnBrk="1" hangingPunct="1">
              <a:lnSpc>
                <a:spcPct val="123000"/>
              </a:lnSpc>
              <a:spcBef>
                <a:spcPct val="0"/>
              </a:spcBef>
              <a:buFontTx/>
              <a:buChar char="-"/>
              <a:defRPr/>
            </a:pPr>
            <a:endParaRPr lang="ru-RU" altLang="ru-RU" sz="1400" dirty="0">
              <a:solidFill>
                <a:srgbClr val="0000FF"/>
              </a:solidFill>
            </a:endParaRPr>
          </a:p>
          <a:p>
            <a:pPr indent="364372" algn="just" eaLnBrk="1" hangingPunct="1">
              <a:lnSpc>
                <a:spcPct val="120000"/>
              </a:lnSpc>
              <a:spcBef>
                <a:spcPct val="0"/>
              </a:spcBef>
              <a:defRPr/>
            </a:pPr>
            <a:endParaRPr lang="ru-RU" altLang="ru-RU" sz="1400" dirty="0">
              <a:solidFill>
                <a:srgbClr val="0000FF"/>
              </a:solidFill>
            </a:endParaRPr>
          </a:p>
        </p:txBody>
      </p:sp>
      <p:sp>
        <p:nvSpPr>
          <p:cNvPr id="26628" name="Номер слайда 1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E44C76-039B-4C82-953C-7B285A48EEAD}" type="slidenum">
              <a:rPr lang="ru-RU" altLang="ru-RU"/>
              <a:pPr eaLnBrk="1" hangingPunct="1">
                <a:spcBef>
                  <a:spcPct val="0"/>
                </a:spcBef>
              </a:pPr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-31750"/>
            <a:ext cx="6662738" cy="4995863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4923714"/>
            <a:ext cx="6842125" cy="5001340"/>
          </a:xfrm>
          <a:ln/>
          <a:extLst/>
        </p:spPr>
        <p:txBody>
          <a:bodyPr/>
          <a:lstStyle/>
          <a:p>
            <a:pPr indent="181601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 dirty="0"/>
              <a:t>О</a:t>
            </a:r>
            <a:r>
              <a:rPr lang="ru-RU" sz="1400" b="1" dirty="0"/>
              <a:t>борот розничной торговли</a:t>
            </a:r>
            <a:r>
              <a:rPr lang="ru-RU" sz="1400" dirty="0"/>
              <a:t> в 2014-2016 годах  будет прирастать на 6-8% в год в сопоставимых ценах.</a:t>
            </a:r>
          </a:p>
          <a:p>
            <a:pPr indent="181601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 dirty="0">
                <a:solidFill>
                  <a:srgbClr val="0000FF"/>
                </a:solidFill>
              </a:rPr>
              <a:t>В расчете на душу населения продажа товаров в 2016 году возрастет до 254 – 268 тыс. рублей со 194 тыс. рублей в 2013 год</a:t>
            </a:r>
            <a:r>
              <a:rPr lang="ru-RU" sz="1400" dirty="0"/>
              <a:t>у</a:t>
            </a:r>
            <a:r>
              <a:rPr lang="ru-RU" sz="1300" dirty="0"/>
              <a:t>.</a:t>
            </a:r>
          </a:p>
          <a:p>
            <a:pPr indent="181601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 dirty="0"/>
              <a:t>Росту потребительского спроса способствует рост доходов населения, а также развитие объектов торговли разного формата. </a:t>
            </a:r>
          </a:p>
          <a:p>
            <a:pPr indent="181601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0000FF"/>
                </a:solidFill>
              </a:rPr>
              <a:t>Среднемесячный товарооборот крупных торговых сетей, которые начали и расширили свою деятельность на территории области в 2013 году (АШАН, Магнит, Мосмарт, Связной, О</a:t>
            </a:r>
            <a:r>
              <a:rPr lang="en-US" dirty="0">
                <a:solidFill>
                  <a:srgbClr val="0000FF"/>
                </a:solidFill>
              </a:rPr>
              <a:t>STIN</a:t>
            </a:r>
            <a:r>
              <a:rPr lang="ru-RU" dirty="0">
                <a:solidFill>
                  <a:srgbClr val="0000FF"/>
                </a:solidFill>
              </a:rPr>
              <a:t>), составил  порядка 900 млн. руб., (25% общего объема продаж торговых сетей и 4%  всего товарооборота).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К 2014 году планируется завершить строительство  в г. Тюмени трех крупных торговых центров в составе многофункциональных комплексов (улицы </a:t>
            </a:r>
            <a:r>
              <a:rPr lang="ru-RU" dirty="0" err="1">
                <a:solidFill>
                  <a:srgbClr val="0000FF"/>
                </a:solidFill>
              </a:rPr>
              <a:t>М.Горького</a:t>
            </a:r>
            <a:r>
              <a:rPr lang="ru-RU" dirty="0">
                <a:solidFill>
                  <a:srgbClr val="0000FF"/>
                </a:solidFill>
              </a:rPr>
              <a:t>, </a:t>
            </a:r>
            <a:r>
              <a:rPr lang="ru-RU" dirty="0" err="1">
                <a:solidFill>
                  <a:srgbClr val="0000FF"/>
                </a:solidFill>
              </a:rPr>
              <a:t>Мельникайте</a:t>
            </a:r>
            <a:r>
              <a:rPr lang="ru-RU" dirty="0">
                <a:solidFill>
                  <a:srgbClr val="0000FF"/>
                </a:solidFill>
              </a:rPr>
              <a:t>, Герцена), торговой площадью более 75 тыс. кв. метров. </a:t>
            </a:r>
          </a:p>
          <a:p>
            <a:pPr indent="363201" algn="ctr" eaLnBrk="1" hangingPunct="1">
              <a:lnSpc>
                <a:spcPct val="95000"/>
              </a:lnSpc>
              <a:spcBef>
                <a:spcPts val="602"/>
              </a:spcBef>
              <a:defRPr/>
            </a:pPr>
            <a:r>
              <a:rPr lang="ru-RU" sz="1300" dirty="0">
                <a:solidFill>
                  <a:srgbClr val="0000FF"/>
                </a:solidFill>
              </a:rPr>
              <a:t>В таблице - данные прогноза оборота розничной торговли по Росс</a:t>
            </a:r>
            <a:r>
              <a:rPr lang="ru-RU" sz="1400" dirty="0">
                <a:solidFill>
                  <a:srgbClr val="0000FF"/>
                </a:solidFill>
              </a:rPr>
              <a:t>ии</a:t>
            </a:r>
            <a:endParaRPr lang="ru-RU" sz="1600" dirty="0"/>
          </a:p>
          <a:p>
            <a:pPr algn="just" eaLnBrk="1" hangingPunct="1">
              <a:spcBef>
                <a:spcPct val="0"/>
              </a:spcBef>
              <a:defRPr/>
            </a:pPr>
            <a:r>
              <a:rPr lang="ru-RU" sz="1100" dirty="0">
                <a:solidFill>
                  <a:srgbClr val="3333FF"/>
                </a:solidFill>
              </a:rPr>
              <a:t>Синий – от 29.05.2013  Базовый  вар. - второй   </a:t>
            </a:r>
            <a:r>
              <a:rPr lang="ru-RU" sz="1100" dirty="0">
                <a:solidFill>
                  <a:srgbClr val="FF0000"/>
                </a:solidFill>
              </a:rPr>
              <a:t>Красный – от 25.09.2013 Базовый   -  первый</a:t>
            </a:r>
            <a:endParaRPr lang="ru-RU" sz="1600" dirty="0"/>
          </a:p>
        </p:txBody>
      </p:sp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306388" y="8654521"/>
          <a:ext cx="6310312" cy="12340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44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6245">
                <a:tc row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2012 г. к 2011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2013 г. к 2012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2014 г. к 2013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2015 г. к 2014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2016 г. к 20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81" marR="92281" marT="45743" marB="4574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73"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106,3</a:t>
                      </a:r>
                      <a:r>
                        <a:rPr lang="ru-RU" sz="140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ru-RU" sz="1400" kern="1200" dirty="0" smtClean="0">
                        <a:solidFill>
                          <a:srgbClr val="0000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104,1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104,9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104,6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92281" marR="92281" marT="45743" marB="4574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73"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106,3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104,2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400" kern="1200" dirty="0" smtClean="0"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104,4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400" kern="1200" dirty="0" smtClean="0"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104,7</a:t>
                      </a:r>
                    </a:p>
                  </a:txBody>
                  <a:tcPr marL="92281" marR="92281" marT="45743" marB="4574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400" kern="1200" dirty="0" smtClean="0"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81" marR="92281" marT="45743" marB="4574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9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0438C8-AF87-47AA-8E95-170A9DBBEC83}" type="slidenum">
              <a:rPr lang="ru-RU" altLang="ru-RU"/>
              <a:pPr eaLnBrk="1" hangingPunct="1"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3175"/>
            <a:ext cx="6708775" cy="503078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1" y="5034609"/>
            <a:ext cx="6767513" cy="48191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5113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sz="1400" smtClean="0">
                <a:solidFill>
                  <a:srgbClr val="0000CC"/>
                </a:solidFill>
              </a:rPr>
              <a:t>Темпы роста инвестиций по 2 варианту прогноза (2014-2016 годы) соответствуют целевым значениям, установленным для Тюменской области распоряжением Правительства РФ от 15.03.2013 №354-р. 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>
                <a:solidFill>
                  <a:srgbClr val="FF0000"/>
                </a:solidFill>
              </a:rPr>
              <a:t>Объем инвестиций в 2014 году составит  236,1–254,0 млрд. рублей. </a:t>
            </a:r>
            <a:r>
              <a:rPr lang="ru-RU" altLang="ru-RU" sz="1500" smtClean="0">
                <a:solidFill>
                  <a:srgbClr val="0000FF"/>
                </a:solidFill>
              </a:rPr>
              <a:t>Прирост к оценке  2013 года в сопоставимых ценах по 2 варианту - 7,6%.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/>
              <a:t> К 2014 году предусматривается завершение крупных инвестиционных проектов:  комплекса по производству полипропилена </a:t>
            </a:r>
            <a:r>
              <a:rPr lang="ru-RU" altLang="ru-RU" sz="1500" smtClean="0">
                <a:solidFill>
                  <a:srgbClr val="0000FF"/>
                </a:solidFill>
              </a:rPr>
              <a:t>в г. Тобольске</a:t>
            </a:r>
            <a:r>
              <a:rPr lang="ru-RU" altLang="ru-RU" sz="1500" smtClean="0"/>
              <a:t>;  ввод 1-го этапа строительства 3-й очереди  Антипинского НПЗ. 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/>
              <a:t>С 2015 года ожидается рост инвестиций в связи с планируемым развитием  нефтехимической зоны в г.Тобольске. Ежегодно объемы инвестиций будут поддерживаться высокими объемами жилищного строительства (в инвестициях они составляют 24-27%).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Рост инвестиций в развитие обрабатывающих производств в 2014 году к оценке 2013 года ожидается на уровне 102,3-124,5%, в т. ч. в производстве: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машин и оборудования – 110-115% (Бентек, Сибнефтемаш, Газтурбосервис, ГМС Нефтемаш); 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строительных материалов – 106-107% (КСМ г.Ялуторовск – завод Поревит, КНАУФ Инсулейшн, Эм-Си Баухеми); 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транспортных средств и оборудования – 110-112% (ЮТэйр-Инжиниринг, Заводоуковский машзавод, Ишимский механический завод). 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559532-26AD-4320-A01D-2FBF1BEB1258}" type="slidenum">
              <a:rPr lang="ru-RU" altLang="ru-RU"/>
              <a:pPr eaLnBrk="1" hangingPunct="1">
                <a:spcBef>
                  <a:spcPct val="0"/>
                </a:spcBef>
              </a:pPr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CC5971-9D9C-4C48-B7F0-ACBAD4B7C507}" type="slidenum">
              <a:rPr lang="ru-RU" altLang="ru-RU"/>
              <a:pPr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CC5971-9D9C-4C48-B7F0-ACBAD4B7C507}" type="slidenum">
              <a:rPr lang="ru-RU" altLang="ru-RU"/>
              <a:pPr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20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CC5971-9D9C-4C48-B7F0-ACBAD4B7C507}" type="slidenum">
              <a:rPr lang="ru-RU" altLang="ru-RU"/>
              <a:pPr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9773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44538"/>
            <a:ext cx="4962525" cy="3722687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B2C549-4915-4571-A334-D4B4FA8F854A}" type="slidenum">
              <a:rPr lang="ru-RU" altLang="ru-RU"/>
              <a:pPr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3025" y="9427614"/>
            <a:ext cx="2973388" cy="49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56" tIns="46879" rIns="93756" bIns="46879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C704AE-2BBD-4002-AA02-C6FFB2B103DD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39775"/>
            <a:ext cx="4973638" cy="37290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17767"/>
            <a:ext cx="5480050" cy="4469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56" tIns="46879" rIns="93756" bIns="46879"/>
          <a:lstStyle/>
          <a:p>
            <a:pPr eaLnBrk="1" hangingPunct="1"/>
            <a:endParaRPr lang="ru-RU" altLang="ru-RU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863" y="-4763"/>
            <a:ext cx="6738937" cy="5053013"/>
          </a:xfrm>
          <a:ln/>
        </p:spPr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3884613" y="9430782"/>
            <a:ext cx="2971800" cy="49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28" tIns="45862" rIns="91728" bIns="4586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A6693F-24A3-4A9D-B3DA-036E8DD40506}" type="slidenum">
              <a:rPr lang="ru-RU" altLang="ru-RU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" y="5048867"/>
            <a:ext cx="6772275" cy="4876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5113" algn="just">
              <a:lnSpc>
                <a:spcPct val="130000"/>
              </a:lnSpc>
              <a:spcBef>
                <a:spcPct val="0"/>
              </a:spcBef>
            </a:pPr>
            <a:r>
              <a:rPr lang="ru-RU" altLang="ru-RU" sz="1500" smtClean="0"/>
              <a:t>По прогнозу в 2014 году </a:t>
            </a:r>
            <a:r>
              <a:rPr lang="ru-RU" altLang="ru-RU" sz="1500" b="1" smtClean="0"/>
              <a:t>прирост промышленного производства   </a:t>
            </a:r>
            <a:r>
              <a:rPr lang="ru-RU" altLang="ru-RU" sz="1500" smtClean="0"/>
              <a:t>к оценке 2013 года составит от 7 до 12%, в 2016 году – 19,1-31,8%.</a:t>
            </a:r>
          </a:p>
          <a:p>
            <a:pPr indent="265113" algn="just">
              <a:lnSpc>
                <a:spcPct val="130000"/>
              </a:lnSpc>
              <a:spcBef>
                <a:spcPct val="0"/>
              </a:spcBef>
            </a:pPr>
            <a:r>
              <a:rPr lang="ru-RU" altLang="ru-RU" sz="1500" smtClean="0">
                <a:solidFill>
                  <a:srgbClr val="0000FF"/>
                </a:solidFill>
              </a:rPr>
              <a:t>Среднегодовые темпы роста промышленного производства в 2014-2016 гг. прогнозируются на уровне 6 – 9,6%.</a:t>
            </a:r>
          </a:p>
          <a:p>
            <a:pPr indent="265113" algn="just">
              <a:lnSpc>
                <a:spcPct val="130000"/>
              </a:lnSpc>
              <a:spcBef>
                <a:spcPct val="0"/>
              </a:spcBef>
            </a:pPr>
            <a:r>
              <a:rPr lang="ru-RU" altLang="ru-RU" sz="1500" smtClean="0"/>
              <a:t>Достижение прогнозируемых темпов будет обеспечиваться, прежде всего, развитием следующих производств. </a:t>
            </a:r>
          </a:p>
          <a:p>
            <a:pPr indent="265113" algn="just">
              <a:lnSpc>
                <a:spcPct val="90000"/>
              </a:lnSpc>
              <a:spcBef>
                <a:spcPct val="0"/>
              </a:spcBef>
            </a:pPr>
            <a:endParaRPr lang="ru-RU" altLang="ru-RU" sz="1400" smtClean="0">
              <a:solidFill>
                <a:srgbClr val="0000FF"/>
              </a:solidFill>
            </a:endParaRPr>
          </a:p>
          <a:p>
            <a:pPr indent="265113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В таблице  - данные прогноза по России</a:t>
            </a:r>
          </a:p>
          <a:p>
            <a:pPr indent="265113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mtClean="0">
                <a:solidFill>
                  <a:srgbClr val="3333FF"/>
                </a:solidFill>
              </a:rPr>
              <a:t>Синий – от 29.05.2013 Базовый вариант – второй. </a:t>
            </a:r>
          </a:p>
          <a:p>
            <a:pPr indent="265113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mtClean="0">
                <a:solidFill>
                  <a:srgbClr val="FF0000"/>
                </a:solidFill>
              </a:rPr>
              <a:t>Красный – от 25.09.2013 Базовый вар.  -  первый</a:t>
            </a:r>
            <a:endParaRPr lang="ru-RU" altLang="ru-RU" smtClean="0"/>
          </a:p>
        </p:txBody>
      </p:sp>
      <p:sp>
        <p:nvSpPr>
          <p:cNvPr id="23557" name="Номер слайда 1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B34268-B818-4785-9ED9-73DC25DACEDA}" type="slidenum">
              <a:rPr lang="ru-RU" altLang="ru-RU"/>
              <a:pPr eaLnBrk="1" hangingPunct="1"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187325" y="7857664"/>
          <a:ext cx="6307138" cy="14574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0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9479">
                <a:tc row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2012 г. к 2011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2013 г. к 2012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2014 г. к 2013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2015 г. к 2014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2016 г. к 20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вар.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34" marR="92234" marT="45652" marB="45652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298"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102,7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103,4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102,8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103,4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102,7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103,0</a:t>
                      </a:r>
                    </a:p>
                  </a:txBody>
                  <a:tcPr marL="92234" marR="92234" marT="45652" marB="4565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298"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100,7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102,2</a:t>
                      </a:r>
                      <a:endParaRPr lang="ru-RU" sz="1500" kern="1200" dirty="0" smtClean="0"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5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102,3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5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2234" marR="92234" marT="45652" marB="4565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62025" rtl="0" eaLnBrk="1" fontAlgn="base" latinLnBrk="0" hangingPunct="1">
                        <a:lnSpc>
                          <a:spcPct val="11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ru-RU" sz="15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234" marR="92234" marT="45652" marB="4565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34925"/>
            <a:ext cx="6727825" cy="5045075"/>
          </a:xfrm>
          <a:ln/>
        </p:spPr>
      </p:sp>
      <p:sp>
        <p:nvSpPr>
          <p:cNvPr id="442430" name="Text Box 62"/>
          <p:cNvSpPr txBox="1">
            <a:spLocks noChangeArrowheads="1"/>
          </p:cNvSpPr>
          <p:nvPr/>
        </p:nvSpPr>
        <p:spPr bwMode="auto">
          <a:xfrm>
            <a:off x="6457951" y="2824641"/>
            <a:ext cx="188913" cy="369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737" tIns="45869" rIns="91737" bIns="45869">
            <a:spAutoFit/>
          </a:bodyPr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127000" y="5105898"/>
            <a:ext cx="6645275" cy="463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28" tIns="45862" rIns="91728" bIns="45862"/>
          <a:lstStyle>
            <a:lvl1pPr indent="539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endParaRPr lang="ru-RU" altLang="ru-RU" u="sng">
              <a:solidFill>
                <a:srgbClr val="0070C0"/>
              </a:solidFill>
            </a:endParaRPr>
          </a:p>
        </p:txBody>
      </p:sp>
      <p:sp>
        <p:nvSpPr>
          <p:cNvPr id="24581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EEF9AA-BBD7-4282-A121-00C5A6FDD466}" type="slidenum">
              <a:rPr lang="ru-RU" altLang="ru-RU"/>
              <a:pPr eaLnBrk="1" hangingPunct="1"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5109067"/>
            <a:ext cx="6664325" cy="4616378"/>
          </a:xfrm>
          <a:prstGeom prst="rect">
            <a:avLst/>
          </a:prstGeom>
        </p:spPr>
        <p:txBody>
          <a:bodyPr lIns="92052" tIns="46026" rIns="92052" bIns="46026">
            <a:spAutoFit/>
          </a:bodyPr>
          <a:lstStyle/>
          <a:p>
            <a:pPr indent="181601" algn="just">
              <a:lnSpc>
                <a:spcPct val="130000"/>
              </a:lnSpc>
              <a:defRPr/>
            </a:pPr>
            <a:r>
              <a:rPr lang="ru-RU" sz="1500" dirty="0">
                <a:solidFill>
                  <a:srgbClr val="000000"/>
                </a:solidFill>
                <a:latin typeface="Arial" charset="0"/>
                <a:cs typeface="+mn-cs"/>
              </a:rPr>
              <a:t>Годовые темпы прироста продукции сельского хозяйства в прогнозном периоде по первому варианту предусмотрены на уровне 1,3 – 1,8%, по второму -  от 1,6 до 2,2%.  </a:t>
            </a:r>
          </a:p>
          <a:p>
            <a:pPr indent="181601" algn="just">
              <a:lnSpc>
                <a:spcPct val="130000"/>
              </a:lnSpc>
              <a:defRPr/>
            </a:pPr>
            <a:r>
              <a:rPr lang="ru-RU" sz="1500" dirty="0">
                <a:solidFill>
                  <a:srgbClr val="000000"/>
                </a:solidFill>
                <a:latin typeface="Arial" charset="0"/>
                <a:cs typeface="+mn-cs"/>
              </a:rPr>
              <a:t>Средний темп прироста за 2014-2016 годы 1,6-2% </a:t>
            </a:r>
            <a:r>
              <a:rPr lang="ru-RU" sz="1500" dirty="0">
                <a:solidFill>
                  <a:srgbClr val="0000FF"/>
                </a:solidFill>
                <a:latin typeface="Arial" charset="0"/>
                <a:cs typeface="+mn-cs"/>
              </a:rPr>
              <a:t>(1 вариант - на уровне среднего за 2008-2012 годы - 1,6%, 2-ой вариант определен Соглашением с Минсельхозом РФ). За  этот же период  целевое значение показателя по РФ, предусмотренное госпрограммой развития сельского хозяйства на 2013-2020 годы – 2,8%. </a:t>
            </a:r>
          </a:p>
          <a:p>
            <a:pPr indent="181601" algn="just">
              <a:lnSpc>
                <a:spcPct val="130000"/>
              </a:lnSpc>
              <a:defRPr/>
            </a:pPr>
            <a:r>
              <a:rPr lang="ru-RU" sz="1500" dirty="0">
                <a:solidFill>
                  <a:srgbClr val="0000FF"/>
                </a:solidFill>
                <a:latin typeface="Arial" charset="0"/>
                <a:cs typeface="+mn-cs"/>
              </a:rPr>
              <a:t>В 2013 году объем продукции – 49,4 млрд. рублей.  Доля продукции растениеводства по сравнению с 2012 годом увеличится и составит 46%, доля продукции животноводства снизится на 1% и составит 54%. </a:t>
            </a:r>
          </a:p>
          <a:p>
            <a:pPr indent="267622" algn="just">
              <a:lnSpc>
                <a:spcPct val="130000"/>
              </a:lnSpc>
              <a:defRPr/>
            </a:pPr>
            <a:r>
              <a:rPr lang="ru-RU" sz="1500" i="1" u="sng" dirty="0" err="1">
                <a:solidFill>
                  <a:srgbClr val="0000FF"/>
                </a:solidFill>
                <a:latin typeface="Arial" charset="0"/>
                <a:cs typeface="+mn-cs"/>
              </a:rPr>
              <a:t>Справочно</a:t>
            </a:r>
            <a:r>
              <a:rPr lang="ru-RU" sz="1500" i="1" u="sng" dirty="0">
                <a:solidFill>
                  <a:srgbClr val="0000FF"/>
                </a:solidFill>
                <a:latin typeface="Arial" charset="0"/>
                <a:cs typeface="+mn-cs"/>
              </a:rPr>
              <a:t>:</a:t>
            </a:r>
          </a:p>
          <a:p>
            <a:pPr indent="267622" algn="just">
              <a:lnSpc>
                <a:spcPct val="130000"/>
              </a:lnSpc>
              <a:defRPr/>
            </a:pPr>
            <a:r>
              <a:rPr lang="ru-RU" sz="1500" dirty="0">
                <a:solidFill>
                  <a:srgbClr val="0000FF"/>
                </a:solidFill>
                <a:latin typeface="Arial" charset="0"/>
                <a:cs typeface="+mn-cs"/>
              </a:rPr>
              <a:t>По Соглашению с Минсельхозом РФ индекс производства по Тюменской области на 2013 год определен в размере 102,2%. </a:t>
            </a:r>
          </a:p>
          <a:p>
            <a:pPr indent="267622" algn="just">
              <a:lnSpc>
                <a:spcPct val="130000"/>
              </a:lnSpc>
              <a:defRPr/>
            </a:pPr>
            <a:endParaRPr lang="ru-RU" sz="1500" dirty="0">
              <a:solidFill>
                <a:srgbClr val="0000FF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3175"/>
            <a:ext cx="6708775" cy="50307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1" y="5034609"/>
            <a:ext cx="6767513" cy="48191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5113"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altLang="ru-RU" sz="1400" smtClean="0">
                <a:solidFill>
                  <a:srgbClr val="0000CC"/>
                </a:solidFill>
              </a:rPr>
              <a:t>Темпы роста инвестиций по 2 варианту прогноза (2014-2016 годы) соответствуют целевым значениям, установленным для Тюменской области распоряжением Правительства РФ от 15.03.2013 №354-р. 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>
                <a:solidFill>
                  <a:srgbClr val="FF0000"/>
                </a:solidFill>
              </a:rPr>
              <a:t>Объем инвестиций в 2014 году составит  236,1–254,0 млрд. рублей. </a:t>
            </a:r>
            <a:r>
              <a:rPr lang="ru-RU" altLang="ru-RU" sz="1500" smtClean="0">
                <a:solidFill>
                  <a:srgbClr val="0000FF"/>
                </a:solidFill>
              </a:rPr>
              <a:t>Прирост к оценке  2013 года в сопоставимых ценах по 2 варианту - 7,6%.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/>
              <a:t> К 2014 году предусматривается завершение крупных инвестиционных проектов:  комплекса по производству полипропилена </a:t>
            </a:r>
            <a:r>
              <a:rPr lang="ru-RU" altLang="ru-RU" sz="1500" smtClean="0">
                <a:solidFill>
                  <a:srgbClr val="0000FF"/>
                </a:solidFill>
              </a:rPr>
              <a:t>в г. Тобольске</a:t>
            </a:r>
            <a:r>
              <a:rPr lang="ru-RU" altLang="ru-RU" sz="1500" smtClean="0"/>
              <a:t>;  ввод 1-го этапа строительства 3-й очереди  Антипинского НПЗ. 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500" smtClean="0"/>
              <a:t>С 2015 года ожидается рост инвестиций в связи с планируемым развитием  нефтехимической зоны в г.Тобольске. Ежегодно объемы инвестиций будут поддерживаться высокими объемами жилищного строительства (в инвестициях они составляют 24-27%).</a:t>
            </a:r>
          </a:p>
          <a:p>
            <a:pPr indent="265113" algn="just" eaLnBrk="1" hangingPunct="1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Рост инвестиций в развитие обрабатывающих производств в 2014 году к оценке 2013 года ожидается на уровне 102,3-124,5%, в т. ч. в производстве: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машин и оборудования – 110-115% (Бентек, Сибнефтемаш, Газтурбосервис, ГМС Нефтемаш); 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строительных материалов – 106-107% (КСМ г.Ялуторовск – завод Поревит, КНАУФ Инсулейшн, Эм-Си Баухеми); </a:t>
            </a:r>
          </a:p>
          <a:p>
            <a:pPr indent="265113" algn="just">
              <a:spcBef>
                <a:spcPct val="0"/>
              </a:spcBef>
            </a:pPr>
            <a:r>
              <a:rPr lang="ru-RU" altLang="ru-RU" sz="1400" smtClean="0">
                <a:solidFill>
                  <a:srgbClr val="0000FF"/>
                </a:solidFill>
              </a:rPr>
              <a:t>- транспортных средств и оборудования – 110-112% (ЮТэйр-Инжиниринг, Заводоуковский машзавод, Ишимский механический завод). 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11AE79-6C86-459E-84E9-FA8A1E09EC11}" type="slidenum">
              <a:rPr lang="ru-RU" altLang="ru-RU"/>
              <a:pPr eaLnBrk="1" hangingPunct="1">
                <a:spcBef>
                  <a:spcPct val="0"/>
                </a:spcBef>
              </a:pPr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DD86C-9BB6-4EC6-97B7-BF250D446B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29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68C0C-8492-4BF5-9675-DAB244B8E0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298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7788A-96C7-4E67-8C29-3A741EDD5E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797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7D249-D081-467B-A638-8684516509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600201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4D66B-576E-4C3F-BB0E-B2528B7912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982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153400" cy="9001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9482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3026"/>
            <a:ext cx="4038600" cy="2397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892551"/>
            <a:ext cx="4038600" cy="23987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4988" y="65690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D4C43593-7D54-4C82-B51D-C40CE03A104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359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1" indent="0">
              <a:buNone/>
              <a:defRPr sz="1800"/>
            </a:lvl2pPr>
            <a:lvl3pPr marL="914362" indent="0">
              <a:buNone/>
              <a:defRPr sz="1600"/>
            </a:lvl3pPr>
            <a:lvl4pPr marL="1371543" indent="0">
              <a:buNone/>
              <a:defRPr sz="1400"/>
            </a:lvl4pPr>
            <a:lvl5pPr marL="1828724" indent="0">
              <a:buNone/>
              <a:defRPr sz="1400"/>
            </a:lvl5pPr>
            <a:lvl6pPr marL="2285905" indent="0">
              <a:buNone/>
              <a:defRPr sz="1400"/>
            </a:lvl6pPr>
            <a:lvl7pPr marL="2743086" indent="0">
              <a:buNone/>
              <a:defRPr sz="1400"/>
            </a:lvl7pPr>
            <a:lvl8pPr marL="3200267" indent="0">
              <a:buNone/>
              <a:defRPr sz="1400"/>
            </a:lvl8pPr>
            <a:lvl9pPr marL="365744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574B9-46E5-4780-9643-40D29A57F0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4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D3989-C038-4A33-AB37-809D6DDBD5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95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7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7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CDD5-1F1E-4F7F-BCBA-3D9EF00B79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27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67BC2-0C5B-4D29-9A49-DDA7D684FA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863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46F6C-0AC3-4DC7-A333-238871465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86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7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C4F0B-5D36-4668-9AA4-999820D4D4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3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7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7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1C266-0185-47A1-8337-90196196AD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679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60DB6-5E95-4255-9C29-E61A85C14E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254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catherineasquithgallery.com/uploads/posts/2021-02/1613539628_20-p-fon-dlya-delovoi-prezentatsii-powerpoint-21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8943" y="1038894"/>
            <a:ext cx="8229600" cy="59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Актанышский муниципальный район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0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6284"/>
                </a:solidFill>
                <a:latin typeface="Arial" panose="020B0604020202020204" pitchFamily="34" charset="0"/>
              </a:defRPr>
            </a:lvl1pPr>
          </a:lstStyle>
          <a:p>
            <a:fld id="{5B46B226-0DF5-4E79-9BEC-217D0702F88D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9460" name="Picture 4" descr="https://pandia.ru/text/82/358/images/img1_100.png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577"/>
            <a:ext cx="816025" cy="10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2339752" y="231794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Актанышский муниципальный район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2" r:id="rId2"/>
    <p:sldLayoutId id="2147484793" r:id="rId3"/>
    <p:sldLayoutId id="2147484794" r:id="rId4"/>
    <p:sldLayoutId id="2147484795" r:id="rId5"/>
    <p:sldLayoutId id="2147484796" r:id="rId6"/>
    <p:sldLayoutId id="2147484797" r:id="rId7"/>
    <p:sldLayoutId id="2147484798" r:id="rId8"/>
    <p:sldLayoutId id="2147484799" r:id="rId9"/>
    <p:sldLayoutId id="2147484800" r:id="rId10"/>
    <p:sldLayoutId id="2147484801" r:id="rId11"/>
    <p:sldLayoutId id="2147484802" r:id="rId12"/>
    <p:sldLayoutId id="2147484806" r:id="rId13"/>
    <p:sldLayoutId id="214748480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5547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5pPr>
      <a:lvl6pPr marL="457181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6pPr>
      <a:lvl7pPr marL="914362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7pPr>
      <a:lvl8pPr marL="1371543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8pPr>
      <a:lvl9pPr marL="1828724" algn="ctr" rtl="0" fontAlgn="base">
        <a:spcBef>
          <a:spcPct val="0"/>
        </a:spcBef>
        <a:spcAft>
          <a:spcPct val="0"/>
        </a:spcAft>
        <a:defRPr sz="4400" b="1">
          <a:solidFill>
            <a:srgbClr val="255471"/>
          </a:solidFill>
          <a:latin typeface="Arial" pitchFamily="34" charset="0"/>
        </a:defRPr>
      </a:lvl9pPr>
    </p:titleStyle>
    <p:bodyStyle>
      <a:lvl1pPr marL="342886" indent="-34288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53" indent="-22859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34" indent="-228591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15" indent="-228591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96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77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58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39" indent="-228591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7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967374" cy="3528169"/>
          </a:xfrm>
        </p:spPr>
        <p:txBody>
          <a:bodyPr anchor="t"/>
          <a:lstStyle/>
          <a:p>
            <a:pPr lvl="0" eaLnBrk="1" hangingPunct="1">
              <a:defRPr/>
            </a:pPr>
            <a:r>
              <a:rPr lang="ru-RU" altLang="ru-RU" sz="3600" b="1" dirty="0">
                <a:solidFill>
                  <a:schemeClr val="accent6"/>
                </a:solidFill>
              </a:rPr>
              <a:t>Прогноз </a:t>
            </a:r>
            <a:r>
              <a:rPr lang="ru-RU" altLang="ru-RU" sz="3600" b="1" dirty="0" smtClean="0">
                <a:solidFill>
                  <a:schemeClr val="accent6"/>
                </a:solidFill>
              </a:rPr>
              <a:t/>
            </a:r>
            <a:br>
              <a:rPr lang="ru-RU" altLang="ru-RU" sz="3600" b="1" dirty="0" smtClean="0">
                <a:solidFill>
                  <a:schemeClr val="accent6"/>
                </a:solidFill>
              </a:rPr>
            </a:br>
            <a:r>
              <a:rPr lang="ru-RU" altLang="ru-RU" sz="3600" b="1" dirty="0" smtClean="0">
                <a:solidFill>
                  <a:schemeClr val="accent6"/>
                </a:solidFill>
              </a:rPr>
              <a:t>социально </a:t>
            </a:r>
            <a:r>
              <a:rPr lang="ru-RU" altLang="ru-RU" sz="3600" b="1" dirty="0">
                <a:solidFill>
                  <a:schemeClr val="accent6"/>
                </a:solidFill>
              </a:rPr>
              <a:t>- экономического развития Актанышского муниципального </a:t>
            </a:r>
            <a:r>
              <a:rPr lang="ru-RU" altLang="ru-RU" sz="3600" b="1" dirty="0" smtClean="0">
                <a:solidFill>
                  <a:schemeClr val="accent6"/>
                </a:solidFill>
              </a:rPr>
              <a:t>района </a:t>
            </a:r>
            <a:br>
              <a:rPr lang="ru-RU" altLang="ru-RU" sz="3600" b="1" dirty="0" smtClean="0">
                <a:solidFill>
                  <a:schemeClr val="accent6"/>
                </a:solidFill>
              </a:rPr>
            </a:br>
            <a:r>
              <a:rPr lang="ru-RU" sz="2800" kern="1200" dirty="0" smtClean="0">
                <a:solidFill>
                  <a:schemeClr val="accent6"/>
                </a:solidFill>
                <a:ea typeface="+mn-ea"/>
                <a:cs typeface="+mn-cs"/>
              </a:rPr>
              <a:t>на 2021 </a:t>
            </a:r>
            <a:r>
              <a:rPr lang="ru-RU" sz="2800" kern="1200" dirty="0">
                <a:solidFill>
                  <a:schemeClr val="accent6"/>
                </a:solidFill>
                <a:ea typeface="+mn-ea"/>
                <a:cs typeface="+mn-cs"/>
              </a:rPr>
              <a:t>год </a:t>
            </a:r>
            <a:r>
              <a:rPr lang="ru-RU" sz="2800" kern="1200" dirty="0" smtClean="0">
                <a:solidFill>
                  <a:schemeClr val="accent6"/>
                </a:solidFill>
                <a:ea typeface="+mn-ea"/>
                <a:cs typeface="+mn-cs"/>
              </a:rPr>
              <a:t>и </a:t>
            </a:r>
            <a:r>
              <a:rPr lang="ru-RU" sz="2800" kern="1200" dirty="0">
                <a:solidFill>
                  <a:schemeClr val="accent6"/>
                </a:solidFill>
                <a:ea typeface="+mn-ea"/>
                <a:cs typeface="+mn-cs"/>
              </a:rPr>
              <a:t>на плановый период </a:t>
            </a:r>
            <a:r>
              <a:rPr lang="ru-RU" sz="2800" kern="1200" dirty="0" smtClean="0">
                <a:solidFill>
                  <a:schemeClr val="accent6"/>
                </a:solidFill>
                <a:ea typeface="+mn-ea"/>
                <a:cs typeface="+mn-cs"/>
              </a:rPr>
              <a:t/>
            </a:r>
            <a:br>
              <a:rPr lang="ru-RU" sz="2800" kern="1200" dirty="0" smtClean="0">
                <a:solidFill>
                  <a:schemeClr val="accent6"/>
                </a:solidFill>
                <a:ea typeface="+mn-ea"/>
                <a:cs typeface="+mn-cs"/>
              </a:rPr>
            </a:br>
            <a:r>
              <a:rPr lang="ru-RU" sz="2800" kern="1200" dirty="0" smtClean="0">
                <a:solidFill>
                  <a:schemeClr val="accent6"/>
                </a:solidFill>
                <a:ea typeface="+mn-ea"/>
                <a:cs typeface="+mn-cs"/>
              </a:rPr>
              <a:t>2022 - 2024 года.</a:t>
            </a:r>
            <a:r>
              <a:rPr lang="ru-RU" sz="2800" kern="1200" dirty="0">
                <a:solidFill>
                  <a:schemeClr val="accent6"/>
                </a:solidFill>
                <a:ea typeface="+mn-ea"/>
                <a:cs typeface="+mn-cs"/>
              </a:rPr>
              <a:t/>
            </a:r>
            <a:br>
              <a:rPr lang="ru-RU" sz="2800" kern="1200" dirty="0">
                <a:solidFill>
                  <a:schemeClr val="accent6"/>
                </a:solidFill>
                <a:ea typeface="+mn-ea"/>
                <a:cs typeface="+mn-cs"/>
              </a:rPr>
            </a:br>
            <a:r>
              <a:rPr lang="ru-RU" altLang="ru-RU" sz="3600" b="1" dirty="0" smtClean="0"/>
              <a:t> </a:t>
            </a:r>
            <a:endParaRPr lang="ru-RU" alt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6376" y="6381750"/>
            <a:ext cx="2133600" cy="476250"/>
          </a:xfrm>
        </p:spPr>
        <p:txBody>
          <a:bodyPr/>
          <a:lstStyle/>
          <a:p>
            <a:fld id="{BBDDD86C-9BB6-4EC6-97B7-BF250D446B40}" type="slidenum">
              <a:rPr lang="ru-RU" altLang="ru-RU" smtClean="0"/>
              <a:pPr/>
              <a:t>1</a:t>
            </a:fld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5517232"/>
            <a:ext cx="5940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Сираева</a:t>
            </a:r>
            <a:r>
              <a:rPr lang="ru-RU" b="1" dirty="0" smtClean="0"/>
              <a:t> Лиана Рамилевна-</a:t>
            </a:r>
          </a:p>
          <a:p>
            <a:r>
              <a:rPr lang="ru-RU" dirty="0" smtClean="0"/>
              <a:t>заместитель руководителя Исполнительного комитета Актанышского муниципального района РТ по экономике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8"/>
          <p:cNvSpPr txBox="1">
            <a:spLocks noChangeArrowheads="1"/>
          </p:cNvSpPr>
          <p:nvPr/>
        </p:nvSpPr>
        <p:spPr bwMode="auto">
          <a:xfrm>
            <a:off x="513557" y="1052736"/>
            <a:ext cx="8116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rgbClr val="0D0D0D"/>
                </a:solidFill>
                <a:latin typeface="Times New Roman" panose="02020603050405020304" pitchFamily="18" charset="0"/>
              </a:rPr>
              <a:t>Валовый территориальный продукт </a:t>
            </a: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(млн. руб.)</a:t>
            </a:r>
            <a:endParaRPr lang="ru-RU" altLang="ru-RU" sz="2000" b="1" i="1" dirty="0">
              <a:solidFill>
                <a:srgbClr val="0D0D0D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86127"/>
              </p:ext>
            </p:extLst>
          </p:nvPr>
        </p:nvGraphicFramePr>
        <p:xfrm>
          <a:off x="107503" y="1700808"/>
          <a:ext cx="8640962" cy="491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3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3660">
                  <a:extLst>
                    <a:ext uri="{9D8B030D-6E8A-4147-A177-3AD203B41FA5}">
                      <a16:colId xmlns:a16="http://schemas.microsoft.com/office/drawing/2014/main" val="1867026504"/>
                    </a:ext>
                  </a:extLst>
                </a:gridCol>
              </a:tblGrid>
              <a:tr h="1008727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     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     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     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     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2022 год     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2023 год     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2024 год     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168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ВРП РТ,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2440259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2584303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2587549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2907829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3102863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3320558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3570852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к предыдущему году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115,4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101,0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97,2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103,8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103,6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103,1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103,4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51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ВТП Актанышского МР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    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млн. руб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14506,2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14630,4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14160,8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14424,2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14770,4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15080,6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15427,4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к предыдущему году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107,6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100,6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96,8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101,9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102,4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102,1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102,3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7" marR="91437"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740352" y="6517578"/>
            <a:ext cx="1403648" cy="365125"/>
          </a:xfrm>
        </p:spPr>
        <p:txBody>
          <a:bodyPr/>
          <a:lstStyle/>
          <a:p>
            <a:fld id="{D4C43593-7D54-4C82-B51D-C40CE03A1045}" type="slidenum">
              <a:rPr lang="en-US" altLang="ru-RU" smtClean="0"/>
              <a:pPr/>
              <a:t>10</a:t>
            </a:fld>
            <a:endParaRPr lang="en-US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08720"/>
            <a:ext cx="2114575" cy="140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24416"/>
              </p:ext>
            </p:extLst>
          </p:nvPr>
        </p:nvGraphicFramePr>
        <p:xfrm>
          <a:off x="158899" y="2404742"/>
          <a:ext cx="8640962" cy="4244392"/>
        </p:xfrm>
        <a:graphic>
          <a:graphicData uri="http://schemas.openxmlformats.org/drawingml/2006/table">
            <a:tbl>
              <a:tblPr/>
              <a:tblGrid>
                <a:gridCol w="190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6198">
                  <a:extLst>
                    <a:ext uri="{9D8B030D-6E8A-4147-A177-3AD203B41FA5}">
                      <a16:colId xmlns:a16="http://schemas.microsoft.com/office/drawing/2014/main" val="2143326137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Показатель</a:t>
                      </a: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оценка</a:t>
                      </a: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2024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29" marR="90029" marT="46727" marB="4672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charset="0"/>
                        </a:rPr>
                        <a:t>Объем продукции с/х Актанышского МР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8712,5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8956,5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9604,4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8653,6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8965,1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9252,0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9603,6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charset="0"/>
                        </a:rPr>
                        <a:t> в сопоставимых ценах к предыдущему году,    %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100,6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102,8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107,2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90,10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103,6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103,2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103,8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0033"/>
                          </a:solidFill>
                          <a:effectLst/>
                          <a:latin typeface="+mj-lt"/>
                          <a:cs typeface="Arial" charset="0"/>
                        </a:rPr>
                        <a:t>Динамика в РТ, %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97,1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33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103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33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104,0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33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81,7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110,7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101,9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101,9</a:t>
                      </a:r>
                    </a:p>
                  </a:txBody>
                  <a:tcPr marL="91469" marR="91469" marT="45647" marB="4564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1123600"/>
            <a:ext cx="7042150" cy="13329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3200" dirty="0">
                <a:solidFill>
                  <a:srgbClr val="1B4171"/>
                </a:solidFill>
                <a:ea typeface="+mn-ea"/>
                <a:cs typeface="+mn-cs"/>
              </a:rPr>
              <a:t>Объем продукции сельского хозяйства </a:t>
            </a:r>
            <a:br>
              <a:rPr lang="ru-RU" sz="3200" dirty="0">
                <a:solidFill>
                  <a:srgbClr val="1B4171"/>
                </a:solidFill>
                <a:ea typeface="+mn-ea"/>
                <a:cs typeface="+mn-cs"/>
              </a:rPr>
            </a:br>
            <a:r>
              <a:rPr lang="ru-RU" dirty="0">
                <a:solidFill>
                  <a:srgbClr val="1B4171"/>
                </a:solidFill>
                <a:ea typeface="+mn-ea"/>
                <a:cs typeface="Arial" panose="020B0604020202020204" pitchFamily="34" charset="0"/>
              </a:rPr>
              <a:t>в хозяйствах всех категорий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100" dirty="0">
              <a:solidFill>
                <a:srgbClr val="1B4171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401142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11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26289343"/>
              </p:ext>
            </p:extLst>
          </p:nvPr>
        </p:nvGraphicFramePr>
        <p:xfrm>
          <a:off x="607096" y="1991820"/>
          <a:ext cx="81368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971550" y="1889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Прямоугольник 17"/>
          <p:cNvSpPr>
            <a:spLocks noChangeArrowheads="1"/>
          </p:cNvSpPr>
          <p:nvPr/>
        </p:nvSpPr>
        <p:spPr bwMode="auto">
          <a:xfrm>
            <a:off x="-165100" y="282576"/>
            <a:ext cx="9577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Times New Roman" panose="02020603050405020304" pitchFamily="18" charset="0"/>
              </a:rPr>
              <a:t/>
            </a:r>
            <a:br>
              <a:rPr lang="ru-RU" altLang="ru-RU">
                <a:latin typeface="Times New Roman" panose="02020603050405020304" pitchFamily="18" charset="0"/>
              </a:rPr>
            </a:b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4341" name="TextBox 19"/>
          <p:cNvSpPr txBox="1">
            <a:spLocks noChangeArrowheads="1"/>
          </p:cNvSpPr>
          <p:nvPr/>
        </p:nvSpPr>
        <p:spPr bwMode="auto">
          <a:xfrm>
            <a:off x="1599171" y="795715"/>
            <a:ext cx="60488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</a:rPr>
              <a:t>Объем отгруженных товаров собственного производства</a:t>
            </a:r>
            <a:endParaRPr lang="ru-RU" altLang="ru-RU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474316" y="1549767"/>
            <a:ext cx="216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 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в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млн. рублях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35696" y="4220992"/>
            <a:ext cx="576064" cy="229171"/>
          </a:xfrm>
          <a:prstGeom prst="straightConnector1">
            <a:avLst/>
          </a:prstGeom>
          <a:ln w="19050">
            <a:solidFill>
              <a:srgbClr val="003399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31840" y="4117678"/>
            <a:ext cx="559747" cy="332485"/>
          </a:xfrm>
          <a:prstGeom prst="straightConnector1">
            <a:avLst/>
          </a:prstGeom>
          <a:ln w="19050">
            <a:solidFill>
              <a:srgbClr val="003399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347330" y="3771350"/>
            <a:ext cx="542307" cy="309773"/>
          </a:xfrm>
          <a:prstGeom prst="straightConnector1">
            <a:avLst/>
          </a:prstGeom>
          <a:ln w="19050">
            <a:solidFill>
              <a:srgbClr val="003399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45149" y="3265593"/>
            <a:ext cx="575692" cy="301082"/>
          </a:xfrm>
          <a:prstGeom prst="straightConnector1">
            <a:avLst/>
          </a:prstGeom>
          <a:ln w="19050">
            <a:solidFill>
              <a:srgbClr val="003399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12</a:t>
            </a:fld>
            <a:endParaRPr lang="ru-RU" altLang="ru-RU" dirty="0"/>
          </a:p>
        </p:txBody>
      </p:sp>
      <p:sp>
        <p:nvSpPr>
          <p:cNvPr id="15" name="TextBox 1"/>
          <p:cNvSpPr txBox="1"/>
          <p:nvPr/>
        </p:nvSpPr>
        <p:spPr>
          <a:xfrm rot="19989187">
            <a:off x="6757205" y="2575106"/>
            <a:ext cx="836508" cy="3252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102,5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6898599" y="3043926"/>
            <a:ext cx="553721" cy="312536"/>
          </a:xfrm>
          <a:prstGeom prst="straightConnector1">
            <a:avLst/>
          </a:prstGeom>
          <a:ln w="19050">
            <a:solidFill>
              <a:srgbClr val="003399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 rot="1569989">
            <a:off x="1812481" y="3734450"/>
            <a:ext cx="836508" cy="3252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91,5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1"/>
          <p:cNvSpPr txBox="1"/>
          <p:nvPr/>
        </p:nvSpPr>
        <p:spPr>
          <a:xfrm rot="19698902">
            <a:off x="2971006" y="3667399"/>
            <a:ext cx="961700" cy="3252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0" dirty="0" smtClean="0">
                <a:latin typeface="Calibri"/>
              </a:rPr>
              <a:t>101,3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1"/>
          <p:cNvSpPr txBox="1"/>
          <p:nvPr/>
        </p:nvSpPr>
        <p:spPr>
          <a:xfrm rot="19698902">
            <a:off x="4150679" y="3329644"/>
            <a:ext cx="965724" cy="3252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0" dirty="0" smtClean="0">
                <a:latin typeface="Calibri"/>
              </a:rPr>
              <a:t>102,6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1"/>
          <p:cNvSpPr txBox="1"/>
          <p:nvPr/>
        </p:nvSpPr>
        <p:spPr>
          <a:xfrm rot="19698902">
            <a:off x="5320261" y="2909098"/>
            <a:ext cx="965724" cy="3252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0" dirty="0" smtClean="0">
                <a:latin typeface="Calibri"/>
              </a:rPr>
              <a:t>102,4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5795963" y="1600200"/>
            <a:ext cx="295275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b="1" i="1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в  млн. рублях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1115616" y="704751"/>
            <a:ext cx="72008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003399"/>
                </a:solidFill>
                <a:latin typeface="+mj-lt"/>
                <a:cs typeface="+mn-cs"/>
              </a:rPr>
              <a:t>Объем инвестиций в основной капитал за счет всех источников финансирования</a:t>
            </a:r>
          </a:p>
        </p:txBody>
      </p:sp>
      <p:sp>
        <p:nvSpPr>
          <p:cNvPr id="15364" name="Заголовок 1"/>
          <p:cNvSpPr txBox="1">
            <a:spLocks/>
          </p:cNvSpPr>
          <p:nvPr/>
        </p:nvSpPr>
        <p:spPr bwMode="auto">
          <a:xfrm>
            <a:off x="631825" y="90488"/>
            <a:ext cx="7850188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852310"/>
              </p:ext>
            </p:extLst>
          </p:nvPr>
        </p:nvGraphicFramePr>
        <p:xfrm>
          <a:off x="406399" y="1963738"/>
          <a:ext cx="834231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75440" y="4797152"/>
            <a:ext cx="7776863" cy="178847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9" name="Rectangle 2"/>
          <p:cNvSpPr txBox="1">
            <a:spLocks noChangeArrowheads="1"/>
          </p:cNvSpPr>
          <p:nvPr/>
        </p:nvSpPr>
        <p:spPr bwMode="black">
          <a:xfrm>
            <a:off x="587972" y="1087880"/>
            <a:ext cx="8144663" cy="75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Жилищное строительство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50289"/>
              </p:ext>
            </p:extLst>
          </p:nvPr>
        </p:nvGraphicFramePr>
        <p:xfrm>
          <a:off x="179511" y="2007042"/>
          <a:ext cx="8553125" cy="258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7940">
                  <a:extLst>
                    <a:ext uri="{9D8B030D-6E8A-4147-A177-3AD203B41FA5}">
                      <a16:colId xmlns:a16="http://schemas.microsoft.com/office/drawing/2014/main" val="2521616914"/>
                    </a:ext>
                  </a:extLst>
                </a:gridCol>
              </a:tblGrid>
              <a:tr h="66187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2019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2020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2021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2022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91449" marR="91449" marT="45714" marB="45714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3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Ввод жилых домов, </a:t>
                      </a:r>
                      <a:r>
                        <a:rPr lang="ru-RU" sz="1600" b="0" dirty="0" err="1" smtClean="0"/>
                        <a:t>кв.м</a:t>
                      </a:r>
                      <a:r>
                        <a:rPr lang="ru-RU" sz="1600" b="0" dirty="0" smtClean="0"/>
                        <a:t>.</a:t>
                      </a:r>
                      <a:endParaRPr lang="ru-RU" sz="1600" b="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14 073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18 060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15 000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15 000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15 000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15 000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61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Обеспеченность общей площадью на 1 жителя</a:t>
                      </a:r>
                      <a:r>
                        <a:rPr lang="ru-RU" sz="1600" b="1" dirty="0" smtClean="0"/>
                        <a:t>, </a:t>
                      </a:r>
                      <a:r>
                        <a:rPr lang="ru-RU" sz="1600" b="0" dirty="0" err="1" smtClean="0"/>
                        <a:t>кв.м</a:t>
                      </a:r>
                      <a:r>
                        <a:rPr lang="ru-RU" sz="1600" b="0" dirty="0" smtClean="0"/>
                        <a:t>.</a:t>
                      </a:r>
                      <a:endParaRPr lang="ru-RU" sz="1600" b="0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28,7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29,9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30,9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31,6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32,4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32,7</a:t>
                      </a:r>
                      <a:endParaRPr lang="ru-RU" sz="2000" b="1" dirty="0"/>
                    </a:p>
                  </a:txBody>
                  <a:tcPr marL="91449" marR="9144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3239" y="5111551"/>
            <a:ext cx="7561263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atin typeface="+mn-lt"/>
                <a:cs typeface="+mn-cs"/>
              </a:rPr>
              <a:t>Согласно республиканскому прогнозу, в </a:t>
            </a:r>
            <a:r>
              <a:rPr lang="ru-RU" sz="2000" dirty="0" smtClean="0">
                <a:latin typeface="+mn-lt"/>
                <a:cs typeface="+mn-cs"/>
              </a:rPr>
              <a:t>20-2024 </a:t>
            </a:r>
            <a:r>
              <a:rPr lang="ru-RU" sz="2000" dirty="0">
                <a:latin typeface="+mn-lt"/>
                <a:cs typeface="+mn-cs"/>
              </a:rPr>
              <a:t>гг. темпы роста объема работ, выполненных по виду деятельности строительства будут находиться в диапазоне </a:t>
            </a:r>
            <a:r>
              <a:rPr lang="ru-RU" sz="2000" dirty="0" smtClean="0">
                <a:latin typeface="+mn-lt"/>
                <a:cs typeface="+mn-cs"/>
              </a:rPr>
              <a:t>101-101,5%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6378282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842963" y="1105913"/>
            <a:ext cx="7859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80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003366"/>
                </a:solidFill>
                <a:ea typeface="Calibri" panose="020F0502020204030204" pitchFamily="34" charset="0"/>
              </a:rPr>
              <a:t>Оборот розничной </a:t>
            </a:r>
            <a:r>
              <a:rPr lang="ru-RU" altLang="ru-RU" sz="3200" b="1" dirty="0" smtClean="0">
                <a:solidFill>
                  <a:srgbClr val="003366"/>
                </a:solidFill>
                <a:ea typeface="Calibri" panose="020F0502020204030204" pitchFamily="34" charset="0"/>
              </a:rPr>
              <a:t>торговли</a:t>
            </a:r>
            <a:endParaRPr lang="ru-RU" altLang="ru-RU" sz="1800" dirty="0">
              <a:solidFill>
                <a:srgbClr val="003366"/>
              </a:solidFill>
              <a:latin typeface="Verdan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85900" y="4652964"/>
            <a:ext cx="7170738" cy="1705213"/>
          </a:xfrm>
          <a:prstGeom prst="roundRect">
            <a:avLst>
              <a:gd name="adj" fmla="val 42379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800" b="1" dirty="0">
                <a:solidFill>
                  <a:srgbClr val="003366"/>
                </a:solidFill>
                <a:latin typeface="Arial" charset="0"/>
              </a:rPr>
              <a:t>Ежегодный прирост в прогнозном периоде </a:t>
            </a:r>
            <a:r>
              <a:rPr lang="ru-RU" altLang="ru-RU" sz="2800" b="1" dirty="0" smtClean="0">
                <a:solidFill>
                  <a:srgbClr val="003366"/>
                </a:solidFill>
                <a:latin typeface="Arial" charset="0"/>
              </a:rPr>
              <a:t>2021-2024 </a:t>
            </a:r>
            <a:r>
              <a:rPr lang="ru-RU" altLang="ru-RU" sz="2800" b="1" dirty="0">
                <a:solidFill>
                  <a:srgbClr val="003366"/>
                </a:solidFill>
                <a:latin typeface="Arial" charset="0"/>
              </a:rPr>
              <a:t>годов – </a:t>
            </a:r>
          </a:p>
          <a:p>
            <a:pPr eaLnBrk="1" hangingPunct="1">
              <a:defRPr/>
            </a:pPr>
            <a:r>
              <a:rPr lang="ru-RU" altLang="ru-RU" sz="2800" b="1" dirty="0" smtClean="0">
                <a:solidFill>
                  <a:schemeClr val="tx2"/>
                </a:solidFill>
                <a:latin typeface="Arial" charset="0"/>
              </a:rPr>
              <a:t>102,6% </a:t>
            </a:r>
            <a:r>
              <a:rPr lang="ru-RU" altLang="ru-RU" sz="2800" b="1" dirty="0">
                <a:solidFill>
                  <a:schemeClr val="tx2"/>
                </a:solidFill>
                <a:latin typeface="Arial" charset="0"/>
              </a:rPr>
              <a:t>в сопоставимых ценах  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0385" r="15115" b="5022"/>
          <a:stretch>
            <a:fillRect/>
          </a:stretch>
        </p:blipFill>
        <p:spPr bwMode="auto">
          <a:xfrm>
            <a:off x="827088" y="4941888"/>
            <a:ext cx="7429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28104"/>
              </p:ext>
            </p:extLst>
          </p:nvPr>
        </p:nvGraphicFramePr>
        <p:xfrm>
          <a:off x="889000" y="2420938"/>
          <a:ext cx="7643440" cy="2016125"/>
        </p:xfrm>
        <a:graphic>
          <a:graphicData uri="http://schemas.openxmlformats.org/drawingml/2006/table">
            <a:tbl>
              <a:tblPr/>
              <a:tblGrid>
                <a:gridCol w="143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455">
                  <a:extLst>
                    <a:ext uri="{9D8B030D-6E8A-4147-A177-3AD203B41FA5}">
                      <a16:colId xmlns:a16="http://schemas.microsoft.com/office/drawing/2014/main" val="856732217"/>
                    </a:ext>
                  </a:extLst>
                </a:gridCol>
              </a:tblGrid>
              <a:tr h="152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отчет</a:t>
                      </a: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оценка</a:t>
                      </a: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B417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прогноз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B417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0037" marR="90037" marT="46752" marB="4675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1933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1951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1992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2080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2139</a:t>
                      </a:r>
                    </a:p>
                  </a:txBody>
                  <a:tcPr marL="91477" marR="91477" marT="45672" marB="45672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33" name="TextBox 1"/>
          <p:cNvSpPr txBox="1">
            <a:spLocks noChangeArrowheads="1"/>
          </p:cNvSpPr>
          <p:nvPr/>
        </p:nvSpPr>
        <p:spPr bwMode="auto">
          <a:xfrm>
            <a:off x="7072314" y="1690688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Times New Roman" panose="02020603050405020304" pitchFamily="18" charset="0"/>
              </a:rPr>
              <a:t>Млн.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385902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15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 txBox="1">
            <a:spLocks/>
          </p:cNvSpPr>
          <p:nvPr/>
        </p:nvSpPr>
        <p:spPr bwMode="auto">
          <a:xfrm>
            <a:off x="765585" y="808236"/>
            <a:ext cx="7900168" cy="91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Развитие </a:t>
            </a:r>
            <a:r>
              <a:rPr lang="ru-RU" altLang="ru-RU" b="1" dirty="0">
                <a:solidFill>
                  <a:schemeClr val="tx2"/>
                </a:solidFill>
                <a:latin typeface="Times New Roman" panose="02020603050405020304" pitchFamily="18" charset="0"/>
              </a:rPr>
              <a:t>малого и среднего предпринимательства</a:t>
            </a:r>
          </a:p>
        </p:txBody>
      </p:sp>
      <p:sp>
        <p:nvSpPr>
          <p:cNvPr id="18436" name="Текст 9"/>
          <p:cNvSpPr>
            <a:spLocks noGrp="1"/>
          </p:cNvSpPr>
          <p:nvPr/>
        </p:nvSpPr>
        <p:spPr bwMode="auto">
          <a:xfrm>
            <a:off x="395288" y="1463675"/>
            <a:ext cx="86407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малых и средних предприятий, включая микропредприятия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555875" y="458152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06148" y="6399614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16</a:t>
            </a:fld>
            <a:endParaRPr lang="ru-RU" alt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05103337"/>
              </p:ext>
            </p:extLst>
          </p:nvPr>
        </p:nvGraphicFramePr>
        <p:xfrm>
          <a:off x="395288" y="1798541"/>
          <a:ext cx="835317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V="1">
            <a:off x="1691680" y="5406092"/>
            <a:ext cx="432048" cy="2878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059832" y="5110483"/>
            <a:ext cx="432048" cy="2878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75703" y="4524662"/>
            <a:ext cx="432048" cy="2878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838895" y="3966821"/>
            <a:ext cx="432048" cy="2878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164288" y="3492653"/>
            <a:ext cx="432048" cy="2878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"/>
          <p:cNvSpPr txBox="1"/>
          <p:nvPr/>
        </p:nvSpPr>
        <p:spPr>
          <a:xfrm rot="19549046">
            <a:off x="1581487" y="4948272"/>
            <a:ext cx="875276" cy="3895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3399"/>
                </a:solidFill>
              </a:rPr>
              <a:t>101,9%</a:t>
            </a:r>
            <a:endParaRPr lang="ru-RU" sz="1600" dirty="0">
              <a:solidFill>
                <a:srgbClr val="003399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 rot="19549046">
            <a:off x="2949639" y="4592956"/>
            <a:ext cx="875276" cy="3895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3399"/>
                </a:solidFill>
              </a:rPr>
              <a:t>103,1</a:t>
            </a:r>
            <a:r>
              <a:rPr lang="ru-RU" sz="1600" b="1" dirty="0" smtClean="0">
                <a:solidFill>
                  <a:srgbClr val="003399"/>
                </a:solidFill>
              </a:rPr>
              <a:t>%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 rot="19549046">
            <a:off x="4301431" y="4125831"/>
            <a:ext cx="875276" cy="3895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3399"/>
                </a:solidFill>
              </a:rPr>
              <a:t>102,6</a:t>
            </a:r>
            <a:r>
              <a:rPr lang="ru-RU" sz="1600" b="1" dirty="0" smtClean="0">
                <a:solidFill>
                  <a:srgbClr val="003399"/>
                </a:solidFill>
              </a:rPr>
              <a:t>%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 rot="19549046">
            <a:off x="5654781" y="3509001"/>
            <a:ext cx="875276" cy="3895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3399"/>
                </a:solidFill>
              </a:rPr>
              <a:t>102,4</a:t>
            </a:r>
            <a:r>
              <a:rPr lang="ru-RU" sz="1600" b="1" dirty="0" smtClean="0">
                <a:solidFill>
                  <a:srgbClr val="003399"/>
                </a:solidFill>
              </a:rPr>
              <a:t>%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 rot="19549046">
            <a:off x="7014681" y="2906265"/>
            <a:ext cx="875276" cy="3895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003399"/>
                </a:solidFill>
              </a:rPr>
              <a:t>102,1</a:t>
            </a:r>
            <a:r>
              <a:rPr lang="ru-RU" sz="1600" b="1" dirty="0" smtClean="0">
                <a:solidFill>
                  <a:srgbClr val="003399"/>
                </a:solidFill>
              </a:rPr>
              <a:t>%</a:t>
            </a:r>
            <a:endParaRPr lang="ru-RU" sz="1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0" y="1196975"/>
            <a:ext cx="8967374" cy="1008063"/>
          </a:xfrm>
        </p:spPr>
        <p:txBody>
          <a:bodyPr anchor="t"/>
          <a:lstStyle/>
          <a:p>
            <a:r>
              <a:rPr lang="ru-RU" altLang="ru-RU" sz="2800" b="1" dirty="0"/>
              <a:t>Прогноз социально - экономического развития Актанышского муниципального района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63851" y="2393950"/>
            <a:ext cx="6245225" cy="3227725"/>
          </a:xfrm>
          <a:prstGeom prst="roundRect">
            <a:avLst>
              <a:gd name="adj" fmla="val 42379"/>
            </a:avLst>
          </a:prstGeom>
          <a:solidFill>
            <a:srgbClr val="CCFF99"/>
          </a:solidFill>
        </p:spPr>
        <p:txBody>
          <a:bodyPr tIns="0" bIns="0">
            <a:spAutoFit/>
          </a:bodyPr>
          <a:lstStyle/>
          <a:p>
            <a:pPr marL="88896" algn="just">
              <a:spcBef>
                <a:spcPts val="1800"/>
              </a:spcBef>
              <a:defRPr/>
            </a:pPr>
            <a:r>
              <a:rPr lang="ru-RU" b="1" dirty="0">
                <a:latin typeface="Arial" charset="0"/>
                <a:cs typeface="+mn-cs"/>
              </a:rPr>
              <a:t>Определяет направления и ожидаемые результаты социально-экономического развития  Актанышского муниципального района  в среднесрочной перспективе</a:t>
            </a:r>
          </a:p>
          <a:p>
            <a:pPr marL="88896" algn="just">
              <a:spcBef>
                <a:spcPts val="1800"/>
              </a:spcBef>
              <a:defRPr/>
            </a:pPr>
            <a:r>
              <a:rPr lang="ru-RU" b="1" dirty="0">
                <a:latin typeface="Arial" charset="0"/>
                <a:cs typeface="+mn-cs"/>
              </a:rPr>
              <a:t>Формирует единую платформу для разработки муниципальных программ Актанышского муниципального района, иных документов среднесрочного характера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475" y="2205038"/>
            <a:ext cx="2771775" cy="3887787"/>
          </a:xfrm>
          <a:prstGeom prst="roundRect">
            <a:avLst/>
          </a:prstGeom>
          <a:solidFill>
            <a:srgbClr val="E2FAFE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Прогноз социально-экономического развития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Актанышского муниципального района 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solidFill>
                  <a:schemeClr val="tx1"/>
                </a:solidFill>
              </a:rPr>
              <a:t>2021 </a:t>
            </a:r>
            <a:r>
              <a:rPr lang="ru-RU" b="1" dirty="0">
                <a:solidFill>
                  <a:schemeClr val="tx1"/>
                </a:solidFill>
              </a:rPr>
              <a:t>год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и на плановый период </a:t>
            </a:r>
            <a:r>
              <a:rPr lang="ru-RU" b="1" dirty="0" smtClean="0">
                <a:solidFill>
                  <a:schemeClr val="tx1"/>
                </a:solidFill>
              </a:rPr>
              <a:t>2022 - 2024 года</a:t>
            </a: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6376" y="6381750"/>
            <a:ext cx="2133600" cy="476250"/>
          </a:xfrm>
        </p:spPr>
        <p:txBody>
          <a:bodyPr/>
          <a:lstStyle/>
          <a:p>
            <a:fld id="{BBDDD86C-9BB6-4EC6-97B7-BF250D446B40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650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6376" y="6381750"/>
            <a:ext cx="2133600" cy="476250"/>
          </a:xfrm>
        </p:spPr>
        <p:txBody>
          <a:bodyPr/>
          <a:lstStyle/>
          <a:p>
            <a:fld id="{BBDDD86C-9BB6-4EC6-97B7-BF250D446B40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21514"/>
              </p:ext>
            </p:extLst>
          </p:nvPr>
        </p:nvGraphicFramePr>
        <p:xfrm>
          <a:off x="179509" y="631815"/>
          <a:ext cx="8784978" cy="6083302"/>
        </p:xfrm>
        <a:graphic>
          <a:graphicData uri="http://schemas.openxmlformats.org/drawingml/2006/table">
            <a:tbl>
              <a:tblPr/>
              <a:tblGrid>
                <a:gridCol w="292834">
                  <a:extLst>
                    <a:ext uri="{9D8B030D-6E8A-4147-A177-3AD203B41FA5}">
                      <a16:colId xmlns:a16="http://schemas.microsoft.com/office/drawing/2014/main" val="1770491296"/>
                    </a:ext>
                  </a:extLst>
                </a:gridCol>
                <a:gridCol w="4246073">
                  <a:extLst>
                    <a:ext uri="{9D8B030D-6E8A-4147-A177-3AD203B41FA5}">
                      <a16:colId xmlns:a16="http://schemas.microsoft.com/office/drawing/2014/main" val="311099818"/>
                    </a:ext>
                  </a:extLst>
                </a:gridCol>
                <a:gridCol w="933704">
                  <a:extLst>
                    <a:ext uri="{9D8B030D-6E8A-4147-A177-3AD203B41FA5}">
                      <a16:colId xmlns:a16="http://schemas.microsoft.com/office/drawing/2014/main" val="892645911"/>
                    </a:ext>
                  </a:extLst>
                </a:gridCol>
                <a:gridCol w="1189333">
                  <a:extLst>
                    <a:ext uri="{9D8B030D-6E8A-4147-A177-3AD203B41FA5}">
                      <a16:colId xmlns:a16="http://schemas.microsoft.com/office/drawing/2014/main" val="291378151"/>
                    </a:ext>
                  </a:extLst>
                </a:gridCol>
                <a:gridCol w="1171331">
                  <a:extLst>
                    <a:ext uri="{9D8B030D-6E8A-4147-A177-3AD203B41FA5}">
                      <a16:colId xmlns:a16="http://schemas.microsoft.com/office/drawing/2014/main" val="4124881641"/>
                    </a:ext>
                  </a:extLst>
                </a:gridCol>
                <a:gridCol w="951703">
                  <a:extLst>
                    <a:ext uri="{9D8B030D-6E8A-4147-A177-3AD203B41FA5}">
                      <a16:colId xmlns:a16="http://schemas.microsoft.com/office/drawing/2014/main" val="790314118"/>
                    </a:ext>
                  </a:extLst>
                </a:gridCol>
              </a:tblGrid>
              <a:tr h="8084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Основные показатели социально-экономического развития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Актанышского муниципального района Республики Татарстан 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месяцев  2020 - 2021 года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18512"/>
                  </a:ext>
                </a:extLst>
              </a:tr>
              <a:tr h="719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2020г. Январь-сентябрь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2021г.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Январь-сентябрь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8114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постоянного населения 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тыс.чел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29384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28 845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92932"/>
                  </a:ext>
                </a:extLst>
              </a:tr>
              <a:tr h="823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силами-всего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256547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ВТП (годовые данные2019/2020)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14630,5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14160,8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96,79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20889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добавленной стоимости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131,07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20420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промышленного производства: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24879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*сентябрь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128,86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919200"/>
                  </a:ext>
                </a:extLst>
              </a:tr>
              <a:tr h="242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*январь-сентябрь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79,79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50538"/>
                  </a:ext>
                </a:extLst>
              </a:tr>
              <a:tr h="719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инвестиции в основной капитал за счет всех источников финансирования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 (янв-июнь)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1251,7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1845,6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147,45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79296"/>
                  </a:ext>
                </a:extLst>
              </a:tr>
              <a:tr h="48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работ выполненных по виду деятельности "строительство"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411,5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107,63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650738"/>
                  </a:ext>
                </a:extLst>
              </a:tr>
              <a:tr h="48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12874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12187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05369"/>
                  </a:ext>
                </a:extLst>
              </a:tr>
              <a:tr h="48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Просроченная задолженность по заработной плате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2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6376" y="6381750"/>
            <a:ext cx="2133600" cy="476250"/>
          </a:xfrm>
        </p:spPr>
        <p:txBody>
          <a:bodyPr/>
          <a:lstStyle/>
          <a:p>
            <a:fld id="{BBDDD86C-9BB6-4EC6-97B7-BF250D446B40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73334"/>
              </p:ext>
            </p:extLst>
          </p:nvPr>
        </p:nvGraphicFramePr>
        <p:xfrm>
          <a:off x="323529" y="631814"/>
          <a:ext cx="8496942" cy="6102249"/>
        </p:xfrm>
        <a:graphic>
          <a:graphicData uri="http://schemas.openxmlformats.org/drawingml/2006/table">
            <a:tbl>
              <a:tblPr/>
              <a:tblGrid>
                <a:gridCol w="367977">
                  <a:extLst>
                    <a:ext uri="{9D8B030D-6E8A-4147-A177-3AD203B41FA5}">
                      <a16:colId xmlns:a16="http://schemas.microsoft.com/office/drawing/2014/main" val="1770491296"/>
                    </a:ext>
                  </a:extLst>
                </a:gridCol>
                <a:gridCol w="4096518">
                  <a:extLst>
                    <a:ext uri="{9D8B030D-6E8A-4147-A177-3AD203B41FA5}">
                      <a16:colId xmlns:a16="http://schemas.microsoft.com/office/drawing/2014/main" val="3110998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89264591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9137815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24881641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790314118"/>
                    </a:ext>
                  </a:extLst>
                </a:gridCol>
              </a:tblGrid>
              <a:tr h="8157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Основные показатели социально-экономического развития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Актанышского муниципального района Республики Татарстан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9 месяцев  2020 - 2021 года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18512"/>
                  </a:ext>
                </a:extLst>
              </a:tr>
              <a:tr h="725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2020г. Январь-сентябрь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2021г. Январь-сентябрь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8114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безработных,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зарег.в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службах занятости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71,43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25840"/>
                  </a:ext>
                </a:extLst>
              </a:tr>
              <a:tr h="447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зарегистрированной безработицы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72,41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7686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численность работников предприятий и организаций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7645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100,08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420453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Среднемесячная заработная плата на одного работника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31 161,50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35 811,40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114,92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244591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численность работников сельхоз предприятий 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25365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Среднемесячная заработная плата работника сельхоз предприятий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24 322,00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29 881,00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122,86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19822"/>
                  </a:ext>
                </a:extLst>
              </a:tr>
              <a:tr h="48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Денежные доходы надушу населения в среднем за месяц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19526,3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19997,2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102,41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67750"/>
                  </a:ext>
                </a:extLst>
              </a:tr>
              <a:tr h="244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размер пенсии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13694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14532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106,12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19360"/>
                  </a:ext>
                </a:extLst>
              </a:tr>
              <a:tr h="447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продукция сельского хозяйства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</a:p>
                  </a:txBody>
                  <a:tcPr marL="4016" marR="4016" marT="4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2125,42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2274,2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15738"/>
                  </a:ext>
                </a:extLst>
              </a:tr>
              <a:tr h="447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Денежная выручка сельского хозяйства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016" marR="4016" marT="4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2125,42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2274,2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4016" marR="4016" marT="4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6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2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7504" y="1052736"/>
            <a:ext cx="8856984" cy="891208"/>
          </a:xfrm>
        </p:spPr>
        <p:txBody>
          <a:bodyPr anchor="t"/>
          <a:lstStyle/>
          <a:p>
            <a:pPr algn="ctr"/>
            <a:r>
              <a:rPr lang="ru-RU" altLang="ru-RU" sz="2800" b="1" dirty="0"/>
              <a:t>Исходные условия формирования прогноза развития экономики Российской Федерации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8184"/>
              </p:ext>
            </p:extLst>
          </p:nvPr>
        </p:nvGraphicFramePr>
        <p:xfrm>
          <a:off x="684213" y="2060848"/>
          <a:ext cx="8064251" cy="46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1617">
                  <a:extLst>
                    <a:ext uri="{9D8B030D-6E8A-4147-A177-3AD203B41FA5}">
                      <a16:colId xmlns:a16="http://schemas.microsoft.com/office/drawing/2014/main" val="1457419841"/>
                    </a:ext>
                  </a:extLst>
                </a:gridCol>
              </a:tblGrid>
              <a:tr h="519853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88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Цена (мировая) на нефть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Urals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долларов США за баррель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6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Инфляция (ИПЦ в % к декабрю предыдущего года)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488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 доллара (среднегодовой), рублей за долл. США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BBDDD86C-9BB6-4EC6-97B7-BF250D446B40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22300" y="1484313"/>
            <a:ext cx="3733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330033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400">
              <a:solidFill>
                <a:srgbClr val="000066"/>
              </a:solidFill>
            </a:endParaRPr>
          </a:p>
          <a:p>
            <a:pPr eaLnBrk="1" hangingPunct="1">
              <a:buClr>
                <a:srgbClr val="330033"/>
              </a:buClr>
              <a:buSzPct val="75000"/>
            </a:pPr>
            <a:endParaRPr lang="ru-RU" altLang="ru-RU" sz="1800">
              <a:solidFill>
                <a:srgbClr val="000066"/>
              </a:solidFill>
            </a:endParaRPr>
          </a:p>
          <a:p>
            <a:pPr eaLnBrk="1" hangingPunct="1">
              <a:buClr>
                <a:srgbClr val="330033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800">
              <a:solidFill>
                <a:srgbClr val="000066"/>
              </a:solidFill>
            </a:endParaRPr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165002" y="4196808"/>
            <a:ext cx="4121150" cy="129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886" indent="-342886">
              <a:lnSpc>
                <a:spcPct val="150000"/>
              </a:lnSpc>
              <a:spcBef>
                <a:spcPct val="20000"/>
              </a:spcBef>
              <a:buClr>
                <a:srgbClr val="330033"/>
              </a:buClr>
              <a:buSzPct val="75000"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Женщины </a:t>
            </a: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+mn-cs"/>
              </a:rPr>
              <a:t>51,2%  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(</a:t>
            </a: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+mn-cs"/>
              </a:rPr>
              <a:t>14 765 чел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.) </a:t>
            </a:r>
          </a:p>
          <a:p>
            <a:pPr marL="342886" indent="-342886">
              <a:lnSpc>
                <a:spcPct val="150000"/>
              </a:lnSpc>
              <a:spcBef>
                <a:spcPct val="20000"/>
              </a:spcBef>
              <a:buClr>
                <a:srgbClr val="330033"/>
              </a:buClr>
              <a:buSzPct val="75000"/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Мужчины</a:t>
            </a:r>
            <a:r>
              <a:rPr lang="en-US" altLang="ru-RU" sz="20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+mn-cs"/>
              </a:rPr>
              <a:t>48,8%  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(</a:t>
            </a: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+mn-cs"/>
              </a:rPr>
              <a:t>14 080 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+mn-cs"/>
              </a:rPr>
              <a:t>чел.)</a:t>
            </a:r>
            <a:endParaRPr lang="en-US" altLang="ru-RU" sz="20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61165" name="Rectangle 13"/>
          <p:cNvSpPr>
            <a:spLocks noChangeArrowheads="1"/>
          </p:cNvSpPr>
          <p:nvPr/>
        </p:nvSpPr>
        <p:spPr bwMode="auto">
          <a:xfrm>
            <a:off x="443831" y="2243427"/>
            <a:ext cx="3563492" cy="1117998"/>
          </a:xfrm>
          <a:prstGeom prst="rect">
            <a:avLst/>
          </a:prstGeom>
          <a:solidFill>
            <a:srgbClr val="FFFFFF">
              <a:alpha val="50195"/>
            </a:srgb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square" lIns="77724" tIns="38862" rIns="77724" bIns="38862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 dirty="0"/>
              <a:t>Население      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 dirty="0" smtClean="0"/>
              <a:t>28 845 человек</a:t>
            </a:r>
            <a:endParaRPr lang="ru-RU" altLang="ru-RU" sz="2400" b="1" i="1" dirty="0"/>
          </a:p>
        </p:txBody>
      </p:sp>
      <p:sp>
        <p:nvSpPr>
          <p:cNvPr id="561168" name="Rectangle 2"/>
          <p:cNvSpPr>
            <a:spLocks noChangeArrowheads="1"/>
          </p:cNvSpPr>
          <p:nvPr/>
        </p:nvSpPr>
        <p:spPr bwMode="auto">
          <a:xfrm>
            <a:off x="539552" y="982698"/>
            <a:ext cx="8351837" cy="100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chemeClr val="accent6"/>
                </a:solidFill>
              </a:rPr>
              <a:t>Актанышский муниципальный район </a:t>
            </a:r>
            <a:br>
              <a:rPr lang="ru-RU" altLang="ru-RU" b="1" dirty="0">
                <a:solidFill>
                  <a:schemeClr val="accent6"/>
                </a:solidFill>
              </a:rPr>
            </a:br>
            <a:r>
              <a:rPr lang="ru-RU" altLang="ru-RU" sz="1800" b="1" i="1" dirty="0">
                <a:solidFill>
                  <a:schemeClr val="accent6"/>
                </a:solidFill>
              </a:rPr>
              <a:t>на </a:t>
            </a:r>
            <a:r>
              <a:rPr lang="ru-RU" altLang="ru-RU" sz="1800" b="1" i="1" dirty="0" smtClean="0">
                <a:solidFill>
                  <a:schemeClr val="accent6"/>
                </a:solidFill>
              </a:rPr>
              <a:t>01.01.2021г</a:t>
            </a:r>
            <a:r>
              <a:rPr lang="ru-RU" altLang="ru-RU" sz="1800" b="1" i="1" dirty="0">
                <a:solidFill>
                  <a:schemeClr val="accent6"/>
                </a:solidFill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35353"/>
              </p:ext>
            </p:extLst>
          </p:nvPr>
        </p:nvGraphicFramePr>
        <p:xfrm>
          <a:off x="4319489" y="2132856"/>
          <a:ext cx="4464050" cy="42986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1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Категория</a:t>
                      </a:r>
                      <a:endParaRPr lang="ru-RU" sz="18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Количество</a:t>
                      </a:r>
                      <a:endParaRPr lang="ru-RU" sz="1800" dirty="0"/>
                    </a:p>
                  </a:txBody>
                  <a:tcPr marL="91424" marR="91424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58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Дети</a:t>
                      </a:r>
                      <a:endParaRPr lang="ru-RU" sz="1800" b="1" dirty="0"/>
                    </a:p>
                  </a:txBody>
                  <a:tcPr marL="91424" marR="91424" marT="45709" marB="45709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5394</a:t>
                      </a:r>
                      <a:endParaRPr lang="ru-RU" sz="1800" b="1" dirty="0"/>
                    </a:p>
                  </a:txBody>
                  <a:tcPr marL="91424" marR="91424" marT="45709" marB="45709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31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Трудоспособное население</a:t>
                      </a:r>
                    </a:p>
                    <a:p>
                      <a:pPr algn="l"/>
                      <a:r>
                        <a:rPr lang="ru-RU" sz="1800" dirty="0" smtClean="0"/>
                        <a:t>в</a:t>
                      </a:r>
                      <a:r>
                        <a:rPr lang="ru-RU" sz="1800" baseline="0" dirty="0" smtClean="0"/>
                        <a:t> т. ч.</a:t>
                      </a:r>
                    </a:p>
                    <a:p>
                      <a:pPr algn="l"/>
                      <a:r>
                        <a:rPr lang="ru-RU" sz="1800" baseline="0" dirty="0" smtClean="0"/>
                        <a:t>- студенты</a:t>
                      </a:r>
                    </a:p>
                    <a:p>
                      <a:pPr algn="l"/>
                      <a:r>
                        <a:rPr lang="ru-RU" sz="1800" dirty="0" smtClean="0"/>
                        <a:t>-среднесписочная численность работников предприятий и организаций АМР</a:t>
                      </a:r>
                      <a:endParaRPr lang="ru-RU" sz="18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15547</a:t>
                      </a:r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0" dirty="0" smtClean="0"/>
                        <a:t>1917</a:t>
                      </a:r>
                    </a:p>
                    <a:p>
                      <a:pPr algn="ctr"/>
                      <a:r>
                        <a:rPr lang="ru-RU" sz="1800" b="0" dirty="0" smtClean="0"/>
                        <a:t>7651</a:t>
                      </a:r>
                      <a:endParaRPr lang="ru-RU" sz="1800" b="0" dirty="0"/>
                    </a:p>
                  </a:txBody>
                  <a:tcPr marL="91424" marR="91424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8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Пенсионеры</a:t>
                      </a:r>
                      <a:endParaRPr lang="ru-RU" sz="1800" b="1" dirty="0"/>
                    </a:p>
                  </a:txBody>
                  <a:tcPr marL="91424" marR="91424" marT="45709" marB="45709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7904</a:t>
                      </a:r>
                      <a:endParaRPr lang="ru-RU" sz="1800" b="1" dirty="0"/>
                    </a:p>
                  </a:txBody>
                  <a:tcPr marL="91424" marR="91424" marT="45709" marB="45709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6</a:t>
            </a:fld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6" grpId="0" build="p"/>
      <p:bldP spid="561165" grpId="0" animBg="1"/>
      <p:bldP spid="5611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827088" y="260351"/>
            <a:ext cx="7993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latin typeface="Times New Roman" panose="02020603050405020304" pitchFamily="18" charset="0"/>
              </a:rPr>
              <a:t/>
            </a:r>
            <a:br>
              <a:rPr lang="ru-RU" altLang="ru-RU">
                <a:latin typeface="Times New Roman" panose="02020603050405020304" pitchFamily="18" charset="0"/>
              </a:rPr>
            </a:br>
            <a:endParaRPr lang="ru-RU" altLang="ru-RU">
              <a:latin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596055"/>
              </p:ext>
            </p:extLst>
          </p:nvPr>
        </p:nvGraphicFramePr>
        <p:xfrm>
          <a:off x="734368" y="1940457"/>
          <a:ext cx="7969250" cy="33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683568" y="1078052"/>
            <a:ext cx="76391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>
                <a:latin typeface="Times New Roman" panose="02020603050405020304" pitchFamily="18" charset="0"/>
              </a:rPr>
              <a:t>Численность населения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тыс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. чел.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68439" y="5416551"/>
            <a:ext cx="7496175" cy="365403"/>
          </a:xfrm>
          <a:prstGeom prst="roundRect">
            <a:avLst>
              <a:gd name="adj" fmla="val 42379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tIns="0" bIns="0">
            <a:spAutoFit/>
          </a:bodyPr>
          <a:lstStyle/>
          <a:p>
            <a:pPr algn="just">
              <a:defRPr/>
            </a:pPr>
            <a:r>
              <a:rPr lang="ru-RU" i="1" dirty="0">
                <a:latin typeface="+mj-lt"/>
                <a:cs typeface="+mn-cs"/>
              </a:rPr>
              <a:t>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7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60799" y="980728"/>
            <a:ext cx="7993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dirty="0">
                <a:latin typeface="Times New Roman" panose="02020603050405020304" pitchFamily="18" charset="0"/>
              </a:rPr>
              <a:t>Уровень безработицы 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86428"/>
              </p:ext>
            </p:extLst>
          </p:nvPr>
        </p:nvGraphicFramePr>
        <p:xfrm>
          <a:off x="0" y="1685472"/>
          <a:ext cx="8964488" cy="462733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4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6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8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0897">
                  <a:extLst>
                    <a:ext uri="{9D8B030D-6E8A-4147-A177-3AD203B41FA5}">
                      <a16:colId xmlns:a16="http://schemas.microsoft.com/office/drawing/2014/main" val="3216459205"/>
                    </a:ext>
                  </a:extLst>
                </a:gridCol>
              </a:tblGrid>
              <a:tr h="1596070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показателя</a:t>
                      </a:r>
                      <a:endParaRPr lang="ru-RU" sz="180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2018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год</a:t>
                      </a:r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год</a:t>
                      </a:r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год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год</a:t>
                      </a:r>
                    </a:p>
                    <a:p>
                      <a:pPr algn="ctr"/>
                      <a:r>
                        <a:rPr lang="ru-RU" sz="1400" b="0" dirty="0" smtClean="0"/>
                        <a:t>оценка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2022 год </a:t>
                      </a:r>
                      <a:r>
                        <a:rPr lang="ru-RU" sz="1400" b="0" dirty="0" smtClean="0"/>
                        <a:t>прогноз</a:t>
                      </a:r>
                      <a:endParaRPr lang="ru-RU" sz="1400" b="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2023 год </a:t>
                      </a:r>
                      <a:r>
                        <a:rPr lang="ru-RU" sz="1400" b="0" dirty="0" smtClean="0"/>
                        <a:t>прогноз</a:t>
                      </a:r>
                      <a:endParaRPr lang="ru-RU" sz="1400" b="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2024 год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</a:p>
                    <a:p>
                      <a:pPr algn="ctr"/>
                      <a:endParaRPr lang="ru-RU" sz="1400" b="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44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Уровень зарегистрированной безработицы</a:t>
                      </a:r>
                      <a:r>
                        <a:rPr lang="ru-RU" sz="1800" b="1" baseline="0" dirty="0" smtClean="0"/>
                        <a:t> в </a:t>
                      </a:r>
                      <a:r>
                        <a:rPr lang="ru-RU" sz="1800" b="1" i="0" baseline="0" dirty="0" smtClean="0"/>
                        <a:t>РТ</a:t>
                      </a:r>
                      <a:r>
                        <a:rPr lang="ru-RU" sz="1800" b="1" baseline="0" dirty="0" smtClean="0"/>
                        <a:t>,  %</a:t>
                      </a:r>
                      <a:endParaRPr lang="ru-RU" sz="1800" b="1" dirty="0"/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0,50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0,70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1,90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1,20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0,60</a:t>
                      </a:r>
                      <a:endParaRPr lang="ru-RU" sz="2000" b="1" dirty="0"/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0,60</a:t>
                      </a:r>
                      <a:endParaRPr lang="ru-RU" sz="2000" b="1" dirty="0"/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0,60</a:t>
                      </a:r>
                      <a:endParaRPr lang="ru-RU" sz="2000" b="1" dirty="0"/>
                    </a:p>
                  </a:txBody>
                  <a:tcPr marL="91426" marR="91426" marT="45730" marB="4573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Уровень зарегистрированной безработицы</a:t>
                      </a:r>
                      <a:r>
                        <a:rPr lang="ru-RU" sz="1800" baseline="0" dirty="0" smtClean="0"/>
                        <a:t> в Актанышском МР,  %</a:t>
                      </a:r>
                      <a:endParaRPr lang="ru-RU" sz="1800" dirty="0" smtClean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0,24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0,17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0,29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0,18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0,17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0,16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0,16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1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Численность зарегистрированных безработных, чел.</a:t>
                      </a:r>
                      <a:endParaRPr lang="ru-RU" sz="1800" dirty="0"/>
                    </a:p>
                  </a:txBody>
                  <a:tcPr marL="91426" marR="91426" marT="45730" marB="4573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35,0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25,0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42,0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26,0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25,0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23,0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22,0</a:t>
                      </a:r>
                      <a:endParaRPr lang="ru-RU" sz="2000" dirty="0"/>
                    </a:p>
                  </a:txBody>
                  <a:tcPr marL="91426" marR="91426" marT="45730" marB="4573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81E46F6C-0AC3-4DC7-A333-238871465517}" type="slidenum">
              <a:rPr lang="ru-RU" altLang="ru-RU" smtClean="0"/>
              <a:pPr/>
              <a:t>8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029033"/>
              </p:ext>
            </p:extLst>
          </p:nvPr>
        </p:nvGraphicFramePr>
        <p:xfrm>
          <a:off x="422027" y="1700808"/>
          <a:ext cx="8542460" cy="424437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86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8431">
                  <a:extLst>
                    <a:ext uri="{9D8B030D-6E8A-4147-A177-3AD203B41FA5}">
                      <a16:colId xmlns:a16="http://schemas.microsoft.com/office/drawing/2014/main" val="325199681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2018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2019</a:t>
                      </a: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2020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оценка)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2023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2024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Фонд заработной</a:t>
                      </a:r>
                      <a:r>
                        <a:rPr lang="ru-RU" sz="1600" b="1" baseline="0" dirty="0" smtClean="0"/>
                        <a:t> платы</a:t>
                      </a:r>
                      <a:r>
                        <a:rPr lang="ru-RU" sz="1600" baseline="0" dirty="0" smtClean="0"/>
                        <a:t>, млн. рублей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2290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2400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2614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2808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3034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3276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5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к предыдущему году</a:t>
                      </a:r>
                    </a:p>
                  </a:txBody>
                  <a:tcPr marL="91433" marR="91433" marT="45748" marB="457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106,68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98,25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108,90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107,40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108,08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107,95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Среднемесячная заработная плата, </a:t>
                      </a:r>
                      <a:r>
                        <a:rPr lang="ru-RU" sz="1600" b="0" dirty="0" smtClean="0"/>
                        <a:t>руб.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24943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26610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29320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31401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33788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35266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36356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</a:t>
                      </a:r>
                    </a:p>
                  </a:txBody>
                  <a:tcPr marL="91433" marR="91433" marT="45748" marB="45748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110,2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64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Денежный доход на душу </a:t>
                      </a:r>
                      <a:r>
                        <a:rPr lang="ru-RU" sz="1400" dirty="0" smtClean="0"/>
                        <a:t>(в среднем за месяц),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18168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19776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19526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21743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23434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25260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27202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3" marR="91433" marT="45748" marB="45748"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24" name="TextBox 3"/>
          <p:cNvSpPr txBox="1">
            <a:spLocks noChangeArrowheads="1"/>
          </p:cNvSpPr>
          <p:nvPr/>
        </p:nvSpPr>
        <p:spPr bwMode="auto">
          <a:xfrm>
            <a:off x="1907704" y="908720"/>
            <a:ext cx="5256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dirty="0">
                <a:latin typeface="Times New Roman" panose="02020603050405020304" pitchFamily="18" charset="0"/>
              </a:rPr>
              <a:t>Заработная плата</a:t>
            </a:r>
          </a:p>
        </p:txBody>
      </p:sp>
      <p:sp>
        <p:nvSpPr>
          <p:cNvPr id="11325" name="TextBox 5"/>
          <p:cNvSpPr txBox="1">
            <a:spLocks noChangeArrowheads="1"/>
          </p:cNvSpPr>
          <p:nvPr/>
        </p:nvSpPr>
        <p:spPr bwMode="auto">
          <a:xfrm>
            <a:off x="387028" y="5976385"/>
            <a:ext cx="84334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Среднемесячная </a:t>
            </a:r>
            <a:r>
              <a:rPr lang="ru-RU" altLang="ru-RU" sz="2000" dirty="0">
                <a:latin typeface="Times New Roman" panose="02020603050405020304" pitchFamily="18" charset="0"/>
              </a:rPr>
              <a:t>заработная плата в РТ за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2020 </a:t>
            </a:r>
            <a:r>
              <a:rPr lang="ru-RU" altLang="ru-RU" sz="2000" dirty="0">
                <a:latin typeface="Times New Roman" panose="02020603050405020304" pitchFamily="18" charset="0"/>
              </a:rPr>
              <a:t>год составила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39588 </a:t>
            </a:r>
            <a:r>
              <a:rPr lang="ru-RU" altLang="ru-RU" sz="2000" dirty="0">
                <a:latin typeface="Times New Roman" panose="02020603050405020304" pitchFamily="18" charset="0"/>
              </a:rPr>
              <a:t>руб. и выросла по сравнению с предыдущим годом на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105,8%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87425"/>
            <a:ext cx="2133600" cy="476250"/>
          </a:xfrm>
        </p:spPr>
        <p:txBody>
          <a:bodyPr/>
          <a:lstStyle/>
          <a:p>
            <a:fld id="{5DB4D66B-576E-4C3F-BB0E-B2528B791204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29343</TotalTime>
  <Words>2072</Words>
  <Application>Microsoft Office PowerPoint</Application>
  <PresentationFormat>Экран (4:3)</PresentationFormat>
  <Paragraphs>626</Paragraphs>
  <Slides>16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1_Специальное оформление</vt:lpstr>
      <vt:lpstr>Прогноз  социально - экономического развития Актанышского муниципального района  на 2021 год и на плановый период  2022 - 2024 года.  </vt:lpstr>
      <vt:lpstr>Прогноз социально - экономического развития Актанышского муниципального района </vt:lpstr>
      <vt:lpstr>Презентация PowerPoint</vt:lpstr>
      <vt:lpstr>Презентация PowerPoint</vt:lpstr>
      <vt:lpstr>Исходные условия формирования прогноза развития экономики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trofimova_ey</dc:creator>
  <cp:lastModifiedBy>user</cp:lastModifiedBy>
  <cp:revision>372</cp:revision>
  <cp:lastPrinted>2021-11-15T08:53:05Z</cp:lastPrinted>
  <dcterms:created xsi:type="dcterms:W3CDTF">2011-01-26T13:13:38Z</dcterms:created>
  <dcterms:modified xsi:type="dcterms:W3CDTF">2022-05-30T13:59:10Z</dcterms:modified>
</cp:coreProperties>
</file>