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1.xml" ContentType="application/vnd.openxmlformats-officedocument.drawingml.chartshapes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9" r:id="rId4"/>
    <p:sldId id="260" r:id="rId5"/>
    <p:sldId id="276" r:id="rId6"/>
    <p:sldId id="277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81" r:id="rId17"/>
    <p:sldId id="272" r:id="rId18"/>
    <p:sldId id="273" r:id="rId19"/>
    <p:sldId id="278" r:id="rId20"/>
    <p:sldId id="306" r:id="rId21"/>
    <p:sldId id="280" r:id="rId22"/>
    <p:sldId id="310" r:id="rId23"/>
    <p:sldId id="311" r:id="rId24"/>
    <p:sldId id="314" r:id="rId25"/>
    <p:sldId id="285" r:id="rId26"/>
    <p:sldId id="286" r:id="rId27"/>
    <p:sldId id="287" r:id="rId28"/>
    <p:sldId id="288" r:id="rId29"/>
    <p:sldId id="295" r:id="rId30"/>
    <p:sldId id="316" r:id="rId31"/>
    <p:sldId id="318" r:id="rId32"/>
    <p:sldId id="319" r:id="rId33"/>
    <p:sldId id="307" r:id="rId34"/>
    <p:sldId id="312" r:id="rId35"/>
    <p:sldId id="313" r:id="rId36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2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4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5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11931050482875159"/>
          <c:y val="8.0386271112100685E-2"/>
        </c:manualLayout>
      </c:layout>
      <c:overlay val="0"/>
      <c:txPr>
        <a:bodyPr/>
        <a:lstStyle/>
        <a:p>
          <a:pPr>
            <a:defRPr sz="1400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9497994880434671E-2"/>
          <c:y val="0.29478081244121823"/>
          <c:w val="0.38846879987427796"/>
          <c:h val="0.609286978615539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состав населения района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81140789945654"/>
                  <c:y val="-2.627912466462281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00-4F01-992D-0F57B89E928A}"/>
                </c:ext>
              </c:extLst>
            </c:dLbl>
            <c:dLbl>
              <c:idx val="1"/>
              <c:layout>
                <c:manualLayout>
                  <c:x val="8.8191575683914433E-2"/>
                  <c:y val="-0.1550818346388500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00-4F01-992D-0F57B89E928A}"/>
                </c:ext>
              </c:extLst>
            </c:dLbl>
            <c:dLbl>
              <c:idx val="2"/>
              <c:layout>
                <c:manualLayout>
                  <c:x val="8.7831684505403573E-2"/>
                  <c:y val="0.11200387820009219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28%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00-4F01-992D-0F57B89E92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Трудоспособное</c:v>
                </c:pt>
                <c:pt idx="1">
                  <c:v>Моложе трудоспособного</c:v>
                </c:pt>
                <c:pt idx="2">
                  <c:v>Старше трудоспособного</c:v>
                </c:pt>
              </c:strCache>
            </c:strRef>
          </c:cat>
          <c:val>
            <c:numRef>
              <c:f>Лист1!$B$2:$B$4</c:f>
              <c:numCache>
                <c:formatCode>\О\с\н\о\в\н\о\й</c:formatCode>
                <c:ptCount val="3"/>
                <c:pt idx="0">
                  <c:v>52</c:v>
                </c:pt>
                <c:pt idx="1">
                  <c:v>20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00-4F01-992D-0F57B89E9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6709396530131941"/>
          <c:y val="0.31319630558250816"/>
          <c:w val="0.48583785505781008"/>
          <c:h val="0.56228018506341904"/>
        </c:manualLayout>
      </c:layout>
      <c:overlay val="0"/>
      <c:txPr>
        <a:bodyPr/>
        <a:lstStyle/>
        <a:p>
          <a:pPr defTabSz="720000">
            <a:spcBef>
              <a:spcPts val="0"/>
            </a:spcBef>
            <a:defRPr sz="1300" b="1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Прожиточный минимум, руб.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6052496434636515"/>
          <c:y val="7.8931388187053128E-2"/>
        </c:manualLayout>
      </c:layout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34426600356646E-3"/>
          <c:y val="0.2483611742646229"/>
          <c:w val="0.95438937007098057"/>
          <c:h val="0.5997816613390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1596239873574136E-2"/>
                  <c:y val="-1.3929068503597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04-439E-983D-B6D23276849F}"/>
                </c:ext>
              </c:extLst>
            </c:dLbl>
            <c:dLbl>
              <c:idx val="1"/>
              <c:layout>
                <c:manualLayout>
                  <c:x val="1.0798119936787068E-2"/>
                  <c:y val="-2.785813700719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04-439E-983D-B6D23276849F}"/>
                </c:ext>
              </c:extLst>
            </c:dLbl>
            <c:dLbl>
              <c:idx val="2"/>
              <c:layout>
                <c:manualLayout>
                  <c:x val="2.1596239873574136E-2"/>
                  <c:y val="-2.321511417266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04-439E-983D-B6D232768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4292</c:v>
                </c:pt>
                <c:pt idx="1">
                  <c:v>4343</c:v>
                </c:pt>
                <c:pt idx="2">
                  <c:v>4705</c:v>
                </c:pt>
                <c:pt idx="3">
                  <c:v>5488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04-439E-983D-B6D232768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8345728"/>
        <c:axId val="78352768"/>
        <c:axId val="0"/>
      </c:bar3DChart>
      <c:catAx>
        <c:axId val="7834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78352768"/>
        <c:crosses val="autoZero"/>
        <c:auto val="1"/>
        <c:lblAlgn val="ctr"/>
        <c:lblOffset val="100"/>
        <c:noMultiLvlLbl val="0"/>
      </c:catAx>
      <c:valAx>
        <c:axId val="78352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345728"/>
        <c:crosses val="autoZero"/>
        <c:crossBetween val="between"/>
      </c:valAx>
      <c:spPr>
        <a:noFill/>
        <a:ln w="19042">
          <a:noFill/>
        </a:ln>
      </c:spPr>
    </c:plotArea>
    <c:plotVisOnly val="1"/>
    <c:dispBlanksAs val="gap"/>
    <c:showDLblsOverMax val="0"/>
  </c:chart>
  <c:txPr>
    <a:bodyPr/>
    <a:lstStyle/>
    <a:p>
      <a:pPr>
        <a:defRPr sz="1349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Валовый надой </a:t>
            </a:r>
            <a:r>
              <a:rPr lang="ru-RU" dirty="0"/>
              <a:t>молока (тонн)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Реализация молока (тонн)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86100</c:v>
                </c:pt>
                <c:pt idx="1">
                  <c:v>91700</c:v>
                </c:pt>
                <c:pt idx="2">
                  <c:v>97700</c:v>
                </c:pt>
                <c:pt idx="3">
                  <c:v>100800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E-40AF-A5DF-50ADDAA5F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14432"/>
        <c:axId val="84116224"/>
      </c:barChart>
      <c:catAx>
        <c:axId val="8411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116224"/>
        <c:crosses val="autoZero"/>
        <c:auto val="1"/>
        <c:lblAlgn val="ctr"/>
        <c:lblOffset val="100"/>
        <c:noMultiLvlLbl val="0"/>
      </c:catAx>
      <c:valAx>
        <c:axId val="84116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114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dirty="0" smtClean="0"/>
              <a:t>Производство </a:t>
            </a:r>
            <a:r>
              <a:rPr lang="ru-RU" dirty="0"/>
              <a:t>мяса (тонн)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2343428403410764E-2"/>
          <c:y val="0.20210150261082102"/>
          <c:w val="0.93531314319317849"/>
          <c:h val="0.64129610598822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Реализация мяса (тонн)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34100</c:v>
                </c:pt>
                <c:pt idx="1">
                  <c:v>35400</c:v>
                </c:pt>
                <c:pt idx="2">
                  <c:v>36000</c:v>
                </c:pt>
                <c:pt idx="3">
                  <c:v>37700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A9-4969-8047-D4139851A8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4131200"/>
        <c:axId val="85555456"/>
      </c:barChart>
      <c:catAx>
        <c:axId val="8413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 lang="ru-RU" sz="1400" b="0" i="0" u="none" strike="noStrike" kern="1200" baseline="0">
                <a:solidFill>
                  <a:srgbClr val="C64847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555456"/>
        <c:crosses val="autoZero"/>
        <c:auto val="1"/>
        <c:lblAlgn val="ctr"/>
        <c:lblOffset val="100"/>
        <c:noMultiLvlLbl val="0"/>
      </c:catAx>
      <c:valAx>
        <c:axId val="8555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131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Индекс промышленного производства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172204552348404E-2"/>
          <c:y val="5.5084047688560962E-2"/>
          <c:w val="0.9433774349996652"/>
          <c:h val="0.760693406470831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E1EB-4C88-B767-BF80891805C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1EB-4C88-B767-BF80891805C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95,9%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EB-4C88-B767-BF80891805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93,4%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EB-4C88-B767-BF80891805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101,8%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EB-4C88-B767-BF80891805C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90,4%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EB-4C88-B767-BF8089180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0.95899999999999996</c:v>
                </c:pt>
                <c:pt idx="1">
                  <c:v>0.93400000000000005</c:v>
                </c:pt>
                <c:pt idx="2">
                  <c:v>1.018</c:v>
                </c:pt>
                <c:pt idx="3">
                  <c:v>0.90400000000000003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EB-4C88-B767-BF80891805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8"/>
        <c:gapDepth val="134"/>
        <c:shape val="cone"/>
        <c:axId val="85273984"/>
        <c:axId val="85301888"/>
        <c:axId val="85559936"/>
      </c:bar3DChart>
      <c:catAx>
        <c:axId val="8527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85301888"/>
        <c:crosses val="autoZero"/>
        <c:auto val="1"/>
        <c:lblAlgn val="ctr"/>
        <c:lblOffset val="100"/>
        <c:noMultiLvlLbl val="0"/>
      </c:catAx>
      <c:valAx>
        <c:axId val="8530188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85273984"/>
        <c:crosses val="autoZero"/>
        <c:crossBetween val="between"/>
      </c:valAx>
      <c:serAx>
        <c:axId val="85559936"/>
        <c:scaling>
          <c:orientation val="minMax"/>
        </c:scaling>
        <c:delete val="1"/>
        <c:axPos val="b"/>
        <c:majorTickMark val="out"/>
        <c:minorTickMark val="none"/>
        <c:tickLblPos val="nextTo"/>
        <c:crossAx val="853018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Объем отгруженной продукции, работ, услуг, млн. руб.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4520993497653389"/>
          <c:y val="3.4135992058230091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655207043634788E-2"/>
          <c:y val="4.0849979789445698E-2"/>
          <c:w val="0.96258930076661342"/>
          <c:h val="0.703807999827976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7778142315543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1B-4BE6-AC07-FA64B4A1C8C4}"/>
                </c:ext>
              </c:extLst>
            </c:dLbl>
            <c:dLbl>
              <c:idx val="1"/>
              <c:layout>
                <c:manualLayout>
                  <c:x val="1.8518518518518517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1B-4BE6-AC07-FA64B4A1C8C4}"/>
                </c:ext>
              </c:extLst>
            </c:dLbl>
            <c:dLbl>
              <c:idx val="2"/>
              <c:layout>
                <c:manualLayout>
                  <c:x val="1.6975308641975308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1B-4BE6-AC07-FA64B4A1C8C4}"/>
                </c:ext>
              </c:extLst>
            </c:dLbl>
            <c:dLbl>
              <c:idx val="3"/>
              <c:layout>
                <c:manualLayout>
                  <c:x val="1.6975308641975308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1B-4BE6-AC07-FA64B4A1C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3084</c:v>
                </c:pt>
                <c:pt idx="1">
                  <c:v>4035</c:v>
                </c:pt>
                <c:pt idx="2">
                  <c:v>3692</c:v>
                </c:pt>
                <c:pt idx="3">
                  <c:v>6419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1B-4BE6-AC07-FA64B4A1C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377408"/>
        <c:axId val="85378944"/>
        <c:axId val="0"/>
      </c:bar3DChart>
      <c:catAx>
        <c:axId val="8537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85378944"/>
        <c:crosses val="autoZero"/>
        <c:auto val="1"/>
        <c:lblAlgn val="ctr"/>
        <c:lblOffset val="100"/>
        <c:noMultiLvlLbl val="0"/>
      </c:catAx>
      <c:valAx>
        <c:axId val="85378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37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lang="ru-RU" sz="16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+mn-cs"/>
              </a:rPr>
              <a:t>Ввод жилья</a:t>
            </a:r>
            <a:endParaRPr lang="ru-RU" sz="16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4149102843955218"/>
          <c:y val="2.383368814876425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8.4205131615334897E-2"/>
          <c:y val="0.18524931163804623"/>
          <c:w val="0.83567341818769847"/>
          <c:h val="0.4753094894218102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Общая площадь жилых домов, введенных в эксплуатацию, кв.м</c:v>
                </c:pt>
              </c:strCache>
            </c:strRef>
          </c:tx>
          <c:spPr>
            <a:solidFill>
              <a:srgbClr val="FFFF00"/>
            </a:solidFill>
            <a:ln w="958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5.0875764188028812E-3"/>
                  <c:y val="-5.2434113927281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B6-48FE-A416-7521067C23B2}"/>
                </c:ext>
              </c:extLst>
            </c:dLbl>
            <c:dLbl>
              <c:idx val="3"/>
              <c:layout>
                <c:manualLayout>
                  <c:x val="0"/>
                  <c:y val="-0.10486822785456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B6-48FE-A416-7521067C2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14177</c:v>
                </c:pt>
                <c:pt idx="1">
                  <c:v>14073</c:v>
                </c:pt>
                <c:pt idx="2">
                  <c:v>18053</c:v>
                </c:pt>
                <c:pt idx="3">
                  <c:v>15113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B-491E-9B16-D49DB3242D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5451520"/>
        <c:axId val="85454208"/>
      </c:barChart>
      <c:lineChart>
        <c:grouping val="standard"/>
        <c:varyColors val="0"/>
        <c:ser>
          <c:idx val="0"/>
          <c:order val="1"/>
          <c:tx>
            <c:strRef>
              <c:f>Sheet1!$A$3</c:f>
              <c:strCache>
                <c:ptCount val="1"/>
                <c:pt idx="0">
                  <c:v>Площадь, приходящаяся жилья на 1 чел., кв. м</c:v>
                </c:pt>
              </c:strCache>
            </c:strRef>
          </c:tx>
          <c:spPr>
            <a:ln w="57150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B050"/>
              </a:solidFill>
              <a:ln w="57150">
                <a:solidFill>
                  <a:schemeClr val="bg2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0194082360785014E-2"/>
                  <c:y val="8.914287301410954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kern="1200" baseline="0" dirty="0" smtClean="0">
                        <a:solidFill>
                          <a:srgbClr val="C64847">
                            <a:lumMod val="50000"/>
                          </a:srgbClr>
                        </a:solidFill>
                        <a:latin typeface="Century Schoolbook" pitchFamily="18" charset="0"/>
                        <a:ea typeface="+mn-ea"/>
                        <a:cs typeface="+mn-cs"/>
                      </a:rPr>
                      <a:t>27,8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DB-491E-9B16-D49DB3242DD6}"/>
                </c:ext>
              </c:extLst>
            </c:dLbl>
            <c:dLbl>
              <c:idx val="1"/>
              <c:layout>
                <c:manualLayout>
                  <c:x val="-3.7587976013879872E-2"/>
                  <c:y val="9.5984830514327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DB-491E-9B16-D49DB3242DD6}"/>
                </c:ext>
              </c:extLst>
            </c:dLbl>
            <c:dLbl>
              <c:idx val="2"/>
              <c:layout>
                <c:manualLayout>
                  <c:x val="-4.561566418043083E-2"/>
                  <c:y val="0.1013674906992316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kern="1200" baseline="0" dirty="0" smtClean="0">
                        <a:solidFill>
                          <a:srgbClr val="C64847">
                            <a:lumMod val="50000"/>
                          </a:srgbClr>
                        </a:solidFill>
                        <a:latin typeface="Century Schoolbook" pitchFamily="18" charset="0"/>
                        <a:ea typeface="+mn-ea"/>
                        <a:cs typeface="+mn-cs"/>
                      </a:rPr>
                      <a:t>29,9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DB-491E-9B16-D49DB3242DD6}"/>
                </c:ext>
              </c:extLst>
            </c:dLbl>
            <c:dLbl>
              <c:idx val="3"/>
              <c:layout>
                <c:manualLayout>
                  <c:x val="-5.5925951593780122E-3"/>
                  <c:y val="5.4737912003771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kern="1200" baseline="0" dirty="0" smtClean="0">
                        <a:solidFill>
                          <a:srgbClr val="C64847">
                            <a:lumMod val="50000"/>
                          </a:srgbClr>
                        </a:solidFill>
                        <a:latin typeface="Century Schoolbook" pitchFamily="18" charset="0"/>
                        <a:ea typeface="+mn-ea"/>
                        <a:cs typeface="+mn-cs"/>
                      </a:rPr>
                      <a:t>31,5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DB-491E-9B16-D49DB3242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13500</c:v>
                </c:pt>
                <c:pt idx="1">
                  <c:v>15000</c:v>
                </c:pt>
                <c:pt idx="2">
                  <c:v>17000</c:v>
                </c:pt>
                <c:pt idx="3">
                  <c:v>19000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ADB-491E-9B16-D49DB3242D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5935232"/>
        <c:axId val="85936768"/>
      </c:lineChart>
      <c:catAx>
        <c:axId val="8545152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39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accent2">
                    <a:lumMod val="50000"/>
                  </a:schemeClr>
                </a:solidFill>
                <a:effectLst/>
                <a:latin typeface="Century" panose="02040604050505020304" pitchFamily="18" charset="0"/>
                <a:ea typeface="Calibri"/>
                <a:cs typeface="Calibri"/>
              </a:defRPr>
            </a:pPr>
            <a:endParaRPr lang="ru-RU"/>
          </a:p>
        </c:txPr>
        <c:crossAx val="8545420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85454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451520"/>
        <c:crosses val="autoZero"/>
        <c:crossBetween val="between"/>
      </c:valAx>
      <c:catAx>
        <c:axId val="8593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936768"/>
        <c:crosses val="autoZero"/>
        <c:auto val="0"/>
        <c:lblAlgn val="ctr"/>
        <c:lblOffset val="100"/>
        <c:noMultiLvlLbl val="0"/>
      </c:catAx>
      <c:valAx>
        <c:axId val="85936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935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7556913755965375E-2"/>
          <c:y val="0.77942578452244049"/>
          <c:w val="0.87482616540152403"/>
          <c:h val="0.17913828187206937"/>
        </c:manualLayout>
      </c:layout>
      <c:overlay val="0"/>
      <c:spPr>
        <a:solidFill>
          <a:srgbClr val="FFFFFF"/>
        </a:solidFill>
        <a:ln w="2396">
          <a:solidFill>
            <a:srgbClr val="000000"/>
          </a:solidFill>
          <a:prstDash val="solid"/>
        </a:ln>
      </c:spPr>
      <c:txPr>
        <a:bodyPr/>
        <a:lstStyle/>
        <a:p>
          <a:pPr algn="ctr">
            <a:defRPr lang="ru-RU" sz="1200" b="1" i="0" u="none" strike="noStrike" kern="1200" baseline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71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Объем выполненных работ по виду деятельности «Строительство», млн. руб.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4808768107140977"/>
          <c:y val="2.2757328038820059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38873047437945E-2"/>
          <c:y val="9.774317190563056E-2"/>
          <c:w val="0.96258930076661342"/>
          <c:h val="0.618468019682400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7778142315543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F7-4D4B-ACC4-334197224B1F}"/>
                </c:ext>
              </c:extLst>
            </c:dLbl>
            <c:dLbl>
              <c:idx val="1"/>
              <c:layout>
                <c:manualLayout>
                  <c:x val="1.8518518518518517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F7-4D4B-ACC4-334197224B1F}"/>
                </c:ext>
              </c:extLst>
            </c:dLbl>
            <c:dLbl>
              <c:idx val="2"/>
              <c:layout>
                <c:manualLayout>
                  <c:x val="1.6975308641975308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F7-4D4B-ACC4-334197224B1F}"/>
                </c:ext>
              </c:extLst>
            </c:dLbl>
            <c:dLbl>
              <c:idx val="3"/>
              <c:layout>
                <c:manualLayout>
                  <c:x val="1.6975308641975308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F7-4D4B-ACC4-334197224B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1079.1300000000001</c:v>
                </c:pt>
                <c:pt idx="1">
                  <c:v>903.69</c:v>
                </c:pt>
                <c:pt idx="2">
                  <c:v>539.29999999999995</c:v>
                </c:pt>
                <c:pt idx="3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F7-4D4B-ACC4-334197224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958016"/>
        <c:axId val="85980288"/>
        <c:axId val="0"/>
      </c:bar3DChart>
      <c:catAx>
        <c:axId val="8595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85980288"/>
        <c:crosses val="autoZero"/>
        <c:auto val="1"/>
        <c:lblAlgn val="ctr"/>
        <c:lblOffset val="100"/>
        <c:noMultiLvlLbl val="0"/>
      </c:catAx>
      <c:valAx>
        <c:axId val="85980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95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+mn-cs"/>
              </a:defRPr>
            </a:pPr>
            <a:r>
              <a:rPr lang="ru-RU" sz="12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+mn-cs"/>
              </a:rPr>
              <a:t>Капитальный ремонт МКД</a:t>
            </a:r>
            <a:endParaRPr lang="ru-RU" sz="12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+mn-cs"/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225416047901258E-2"/>
          <c:y val="0.16378102026225919"/>
          <c:w val="0.94647583404979851"/>
          <c:h val="0.460516845184217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млн.руб.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8188973461831542E-3"/>
                  <c:y val="-2.4242424242424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D1-4074-9618-1F1EFDD586C9}"/>
                </c:ext>
              </c:extLst>
            </c:dLbl>
            <c:dLbl>
              <c:idx val="1"/>
              <c:layout>
                <c:manualLayout>
                  <c:x val="1.1758529794910872E-2"/>
                  <c:y val="-2.4242424242424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D1-4074-9618-1F1EFDD586C9}"/>
                </c:ext>
              </c:extLst>
            </c:dLbl>
            <c:dLbl>
              <c:idx val="2"/>
              <c:layout>
                <c:manualLayout>
                  <c:x val="8.8188973461831542E-3"/>
                  <c:y val="-7.2727272727272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D1-4074-9618-1F1EFDD586C9}"/>
                </c:ext>
              </c:extLst>
            </c:dLbl>
            <c:dLbl>
              <c:idx val="3"/>
              <c:layout>
                <c:manualLayout>
                  <c:x val="1.0288713570547012E-2"/>
                  <c:y val="-7.27272727272718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D1-4074-9618-1F1EFDD58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10.247</c:v>
                </c:pt>
                <c:pt idx="1">
                  <c:v>7.4459999999999997</c:v>
                </c:pt>
                <c:pt idx="2">
                  <c:v>11.098000000000001</c:v>
                </c:pt>
                <c:pt idx="3">
                  <c:v>9.6549999999999994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D1-4074-9618-1F1EFDD586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домов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Lbls>
            <c:dLbl>
              <c:idx val="0"/>
              <c:layout>
                <c:manualLayout>
                  <c:x val="8.8188973461831542E-3"/>
                  <c:y val="-4.84848484848484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D1-4074-9618-1F1EFDD586C9}"/>
                </c:ext>
              </c:extLst>
            </c:dLbl>
            <c:dLbl>
              <c:idx val="1"/>
              <c:layout>
                <c:manualLayout>
                  <c:x val="1.322834601927473E-2"/>
                  <c:y val="-7.2727272727272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D1-4074-9618-1F1EFDD586C9}"/>
                </c:ext>
              </c:extLst>
            </c:dLbl>
            <c:dLbl>
              <c:idx val="2"/>
              <c:layout>
                <c:manualLayout>
                  <c:x val="1.6167978468002449E-2"/>
                  <c:y val="-1.2121212121212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D1-4074-9618-1F1EFDD586C9}"/>
                </c:ext>
              </c:extLst>
            </c:dLbl>
            <c:dLbl>
              <c:idx val="3"/>
              <c:layout>
                <c:manualLayout>
                  <c:x val="1.322834601927473E-2"/>
                  <c:y val="-9.69696969696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D1-4074-9618-1F1EFDD586C9}"/>
                </c:ext>
              </c:extLst>
            </c:dLbl>
            <c:dLbl>
              <c:idx val="4"/>
              <c:layout>
                <c:manualLayout>
                  <c:x val="1.1758529794910872E-2"/>
                  <c:y val="-9.69696969696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D1-4074-9618-1F1EFDD586C9}"/>
                </c:ext>
              </c:extLst>
            </c:dLbl>
            <c:dLbl>
              <c:idx val="5"/>
              <c:layout>
                <c:manualLayout>
                  <c:x val="8.8188973461832618E-3"/>
                  <c:y val="-1.2121212121212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D1-4074-9618-1F1EFDD58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DD1-4074-9618-1F1EFDD58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112896"/>
        <c:axId val="91427200"/>
        <c:axId val="0"/>
      </c:bar3DChart>
      <c:catAx>
        <c:axId val="8611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>
              <a:defRPr lang="ru-RU" sz="14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+mn-cs"/>
              </a:defRPr>
            </a:pPr>
            <a:endParaRPr lang="ru-RU"/>
          </a:p>
        </c:txPr>
        <c:crossAx val="91427200"/>
        <c:crosses val="autoZero"/>
        <c:auto val="1"/>
        <c:lblAlgn val="ctr"/>
        <c:lblOffset val="100"/>
        <c:noMultiLvlLbl val="0"/>
      </c:catAx>
      <c:valAx>
        <c:axId val="914272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6112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778471254802616"/>
          <c:y val="0.78486734301565042"/>
          <c:w val="0.64929640817214784"/>
          <c:h val="0.10253320555404653"/>
        </c:manualLayout>
      </c:layout>
      <c:overlay val="0"/>
      <c:txPr>
        <a:bodyPr/>
        <a:lstStyle/>
        <a:p>
          <a:pPr algn="ctr">
            <a:defRPr lang="ru-RU" sz="1200" b="1" i="0" u="none" strike="noStrike" kern="1200" baseline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5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Структура малого</a:t>
            </a:r>
            <a:r>
              <a:rPr lang="ru-RU" sz="1500" baseline="0" dirty="0" smtClean="0">
                <a:solidFill>
                  <a:schemeClr val="accent6">
                    <a:lumMod val="50000"/>
                  </a:schemeClr>
                </a:solidFill>
              </a:rPr>
              <a:t> предпринимательства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4704595528989628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9714305671207037E-2"/>
          <c:y val="0.24253427623688073"/>
          <c:w val="0.35780554085849647"/>
          <c:h val="0.7375175434022069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4A2B-483D-A153-7634E5A05521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3-4A2B-483D-A153-7634E5A05521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A2B-483D-A153-7634E5A05521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4A2B-483D-A153-7634E5A05521}"/>
              </c:ext>
            </c:extLst>
          </c:dPt>
          <c:dPt>
            <c:idx val="5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4A2B-483D-A153-7634E5A05521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4A2B-483D-A153-7634E5A05521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4A2B-483D-A153-7634E5A05521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F-4A2B-483D-A153-7634E5A05521}"/>
              </c:ext>
            </c:extLst>
          </c:dPt>
          <c:dLbls>
            <c:dLbl>
              <c:idx val="0"/>
              <c:layout>
                <c:manualLayout>
                  <c:x val="-6.0077495093557497E-2"/>
                  <c:y val="0.117654765610266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2B-483D-A153-7634E5A05521}"/>
                </c:ext>
              </c:extLst>
            </c:dLbl>
            <c:dLbl>
              <c:idx val="1"/>
              <c:layout>
                <c:manualLayout>
                  <c:x val="9.6961492735413886E-3"/>
                  <c:y val="-3.38264479418345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2B-483D-A153-7634E5A05521}"/>
                </c:ext>
              </c:extLst>
            </c:dLbl>
            <c:dLbl>
              <c:idx val="2"/>
              <c:layout>
                <c:manualLayout>
                  <c:x val="1.675641379099917E-2"/>
                  <c:y val="3.26349344021892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2B-483D-A153-7634E5A05521}"/>
                </c:ext>
              </c:extLst>
            </c:dLbl>
            <c:dLbl>
              <c:idx val="3"/>
              <c:layout>
                <c:manualLayout>
                  <c:x val="-2.8765279168678101E-2"/>
                  <c:y val="9.80452344704409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A2B-483D-A153-7634E5A05521}"/>
                </c:ext>
              </c:extLst>
            </c:dLbl>
            <c:dLbl>
              <c:idx val="4"/>
              <c:layout>
                <c:manualLayout>
                  <c:x val="5.0660721543995618E-2"/>
                  <c:y val="-0.15612835847958675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bg1"/>
                        </a:solidFill>
                        <a:latin typeface="Century Schoolbook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41%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2B-483D-A153-7634E5A05521}"/>
                </c:ext>
              </c:extLst>
            </c:dLbl>
            <c:dLbl>
              <c:idx val="5"/>
              <c:layout>
                <c:manualLayout>
                  <c:x val="-2.7798769929528129E-2"/>
                  <c:y val="1.39094207587000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2B-483D-A153-7634E5A05521}"/>
                </c:ext>
              </c:extLst>
            </c:dLbl>
            <c:dLbl>
              <c:idx val="6"/>
              <c:layout>
                <c:manualLayout>
                  <c:x val="-3.4082748610340746E-2"/>
                  <c:y val="2.36279636847979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2B-483D-A153-7634E5A05521}"/>
                </c:ext>
              </c:extLst>
            </c:dLbl>
            <c:dLbl>
              <c:idx val="7"/>
              <c:layout>
                <c:manualLayout>
                  <c:x val="-2.2496352178504059E-2"/>
                  <c:y val="-5.162866637916817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A2B-483D-A153-7634E5A05521}"/>
                </c:ext>
              </c:extLst>
            </c:dLbl>
            <c:dLbl>
              <c:idx val="8"/>
              <c:layout>
                <c:manualLayout>
                  <c:x val="1.4860173199327429E-2"/>
                  <c:y val="-5.44580066131826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2B-483D-A153-7634E5A05521}"/>
                </c:ext>
              </c:extLst>
            </c:dLbl>
            <c:dLbl>
              <c:idx val="9"/>
              <c:layout>
                <c:manualLayout>
                  <c:x val="4.508246964325998E-2"/>
                  <c:y val="-2.4063515823133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2B-483D-A153-7634E5A055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6">
                        <a:lumMod val="50000"/>
                      </a:schemeClr>
                    </a:solidFill>
                    <a:latin typeface="Century Schoolbook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 газа и воды</c:v>
                </c:pt>
                <c:pt idx="3">
                  <c:v>Строительство</c:v>
                </c:pt>
                <c:pt idx="4">
                  <c:v>Оптовая и розничная торговля </c:v>
                </c:pt>
                <c:pt idx="5">
                  <c:v>Транспорт и связь</c:v>
                </c:pt>
                <c:pt idx="6">
                  <c:v>Операции с недвижимым имуществом, аренда и  предоставление услуг</c:v>
                </c:pt>
                <c:pt idx="7">
                  <c:v>Образование</c:v>
                </c:pt>
                <c:pt idx="8">
                  <c:v>Здравоохранение и предоставление социальных  услуг</c:v>
                </c:pt>
                <c:pt idx="9">
                  <c:v>Прочее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17</c:v>
                </c:pt>
                <c:pt idx="1">
                  <c:v>8</c:v>
                </c:pt>
                <c:pt idx="2">
                  <c:v>2</c:v>
                </c:pt>
                <c:pt idx="3">
                  <c:v>5</c:v>
                </c:pt>
                <c:pt idx="4">
                  <c:v>47</c:v>
                </c:pt>
                <c:pt idx="5">
                  <c:v>7</c:v>
                </c:pt>
                <c:pt idx="6">
                  <c:v>8</c:v>
                </c:pt>
                <c:pt idx="7">
                  <c:v>1</c:v>
                </c:pt>
                <c:pt idx="8">
                  <c:v>1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A2B-483D-A153-7634E5A055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599500353135364"/>
          <c:y val="7.5483201397027869E-2"/>
          <c:w val="0.4645566415239577"/>
          <c:h val="0.89623101345546896"/>
        </c:manualLayout>
      </c:layout>
      <c:overlay val="0"/>
      <c:txPr>
        <a:bodyPr/>
        <a:lstStyle/>
        <a:p>
          <a:pPr>
            <a:defRPr sz="1200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Оборот розничной торговли, млн. руб.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87365251290486"/>
          <c:y val="0.18281874184931787"/>
          <c:w val="0.8091261004167033"/>
          <c:h val="0.483111895167852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4499-4212-949E-9E8C1017A3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499-4212-949E-9E8C1017A323}"/>
              </c:ext>
            </c:extLst>
          </c:dPt>
          <c:dLbls>
            <c:dLbl>
              <c:idx val="0"/>
              <c:layout>
                <c:manualLayout>
                  <c:x val="2.42686031157659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99-4212-949E-9E8C1017A323}"/>
                </c:ext>
              </c:extLst>
            </c:dLbl>
            <c:dLbl>
              <c:idx val="1"/>
              <c:layout>
                <c:manualLayout>
                  <c:x val="2.6965114573073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99-4212-949E-9E8C1017A323}"/>
                </c:ext>
              </c:extLst>
            </c:dLbl>
            <c:dLbl>
              <c:idx val="2"/>
              <c:layout>
                <c:manualLayout>
                  <c:x val="1.61790687438439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99-4212-949E-9E8C1017A3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1933</c:v>
                </c:pt>
                <c:pt idx="1">
                  <c:v>1950.9</c:v>
                </c:pt>
                <c:pt idx="2">
                  <c:v>2276.6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99-4212-949E-9E8C1017A3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8"/>
        <c:gapDepth val="134"/>
        <c:shape val="cone"/>
        <c:axId val="91921408"/>
        <c:axId val="91928832"/>
        <c:axId val="91453632"/>
      </c:bar3DChart>
      <c:catAx>
        <c:axId val="9192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91928832"/>
        <c:crosses val="autoZero"/>
        <c:auto val="1"/>
        <c:lblAlgn val="ctr"/>
        <c:lblOffset val="100"/>
        <c:noMultiLvlLbl val="0"/>
      </c:catAx>
      <c:valAx>
        <c:axId val="919288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1921408"/>
        <c:crosses val="autoZero"/>
        <c:crossBetween val="between"/>
      </c:valAx>
      <c:serAx>
        <c:axId val="91453632"/>
        <c:scaling>
          <c:orientation val="minMax"/>
        </c:scaling>
        <c:delete val="1"/>
        <c:axPos val="b"/>
        <c:majorTickMark val="out"/>
        <c:minorTickMark val="none"/>
        <c:tickLblPos val="nextTo"/>
        <c:crossAx val="919288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rPr>
              <a:t>Демографическая ситуация</a:t>
            </a:r>
            <a:endParaRPr lang="ru-RU" sz="14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" pitchFamily="18" charset="0"/>
              <a:ea typeface="+mn-ea"/>
              <a:cs typeface="+mn-cs"/>
            </a:endParaRPr>
          </a:p>
        </c:rich>
      </c:tx>
      <c:overlay val="1"/>
    </c:title>
    <c:autoTitleDeleted val="0"/>
    <c:view3D>
      <c:rotX val="15"/>
      <c:hPercent val="5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328740404657665E-3"/>
          <c:y val="0.10246692763016632"/>
          <c:w val="0.99686716536452624"/>
          <c:h val="0.622963767189602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Кол-во родившихся, чел.</c:v>
                </c:pt>
              </c:strCache>
            </c:strRef>
          </c:tx>
          <c:spPr>
            <a:solidFill>
              <a:srgbClr val="FF9900"/>
            </a:solidFill>
            <a:ln w="1248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5.4210545040557848E-3"/>
                  <c:y val="1.16785269472982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B6-409F-B27C-B11F0B1090A5}"/>
                </c:ext>
              </c:extLst>
            </c:dLbl>
            <c:dLbl>
              <c:idx val="1"/>
              <c:layout>
                <c:manualLayout>
                  <c:x val="-2.8152964615474766E-3"/>
                  <c:y val="9.50954279933808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6-409F-B27C-B11F0B1090A5}"/>
                </c:ext>
              </c:extLst>
            </c:dLbl>
            <c:dLbl>
              <c:idx val="2"/>
              <c:layout>
                <c:manualLayout>
                  <c:x val="-7.2534065638851994E-3"/>
                  <c:y val="-1.02046492398474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B6-409F-B27C-B11F0B1090A5}"/>
                </c:ext>
              </c:extLst>
            </c:dLbl>
            <c:dLbl>
              <c:idx val="3"/>
              <c:layout>
                <c:manualLayout>
                  <c:x val="-3.5431989415053945E-3"/>
                  <c:y val="-1.52378178264709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B6-409F-B27C-B11F0B1090A5}"/>
                </c:ext>
              </c:extLst>
            </c:dLbl>
            <c:dLbl>
              <c:idx val="4"/>
              <c:layout>
                <c:manualLayout>
                  <c:x val="-1.0610478400930117E-2"/>
                  <c:y val="-2.8668182586961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B6-409F-B27C-B11F0B1090A5}"/>
                </c:ext>
              </c:extLst>
            </c:dLbl>
            <c:spPr>
              <a:noFill/>
              <a:ln w="24975">
                <a:noFill/>
              </a:ln>
            </c:spPr>
            <c:txPr>
              <a:bodyPr/>
              <a:lstStyle/>
              <a:p>
                <a:pPr algn="ctr" rtl="0">
                  <a:defRPr lang="ru-RU" sz="11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206</c:v>
                </c:pt>
                <c:pt idx="1">
                  <c:v>195</c:v>
                </c:pt>
                <c:pt idx="2">
                  <c:v>190</c:v>
                </c:pt>
                <c:pt idx="3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B6-409F-B27C-B11F0B1090A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Кол-во умерших, чел.</c:v>
                </c:pt>
              </c:strCache>
            </c:strRef>
          </c:tx>
          <c:spPr>
            <a:solidFill>
              <a:srgbClr val="3366FF"/>
            </a:solidFill>
            <a:ln w="1248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8002055098401962E-3"/>
                  <c:y val="-1.08715990620925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B6-409F-B27C-B11F0B1090A5}"/>
                </c:ext>
              </c:extLst>
            </c:dLbl>
            <c:dLbl>
              <c:idx val="1"/>
              <c:layout>
                <c:manualLayout>
                  <c:x val="7.5732050326890394E-3"/>
                  <c:y val="-1.60961647536238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6-409F-B27C-B11F0B1090A5}"/>
                </c:ext>
              </c:extLst>
            </c:dLbl>
            <c:dLbl>
              <c:idx val="2"/>
              <c:layout>
                <c:manualLayout>
                  <c:x val="1.3648772800709866E-2"/>
                  <c:y val="-3.52190399897087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FB6-409F-B27C-B11F0B1090A5}"/>
                </c:ext>
              </c:extLst>
            </c:dLbl>
            <c:dLbl>
              <c:idx val="3"/>
              <c:layout>
                <c:manualLayout>
                  <c:x val="1.7484293774433068E-2"/>
                  <c:y val="-1.51054122641343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B6-409F-B27C-B11F0B1090A5}"/>
                </c:ext>
              </c:extLst>
            </c:dLbl>
            <c:dLbl>
              <c:idx val="4"/>
              <c:layout>
                <c:manualLayout>
                  <c:x val="1.964892900441241E-2"/>
                  <c:y val="-2.629977637043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B6-409F-B27C-B11F0B1090A5}"/>
                </c:ext>
              </c:extLst>
            </c:dLbl>
            <c:spPr>
              <a:noFill/>
              <a:ln w="24975">
                <a:noFill/>
              </a:ln>
            </c:spPr>
            <c:txPr>
              <a:bodyPr/>
              <a:lstStyle/>
              <a:p>
                <a:pPr algn="ctr" rtl="0">
                  <a:defRPr lang="ru-RU" sz="11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402</c:v>
                </c:pt>
                <c:pt idx="1">
                  <c:v>465</c:v>
                </c:pt>
                <c:pt idx="2">
                  <c:v>509</c:v>
                </c:pt>
                <c:pt idx="3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FB6-409F-B27C-B11F0B109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83695104"/>
        <c:axId val="83696640"/>
        <c:axId val="0"/>
      </c:bar3DChart>
      <c:catAx>
        <c:axId val="8369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2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algn="ctr" rtl="0">
              <a:defRPr lang="ru-RU" sz="10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defRPr>
            </a:pPr>
            <a:endParaRPr lang="ru-RU"/>
          </a:p>
        </c:txPr>
        <c:crossAx val="836966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83696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695104"/>
        <c:crosses val="autoZero"/>
        <c:crossBetween val="between"/>
      </c:valAx>
      <c:spPr>
        <a:noFill/>
        <a:ln w="19039">
          <a:noFill/>
        </a:ln>
      </c:spPr>
    </c:plotArea>
    <c:legend>
      <c:legendPos val="b"/>
      <c:legendEntry>
        <c:idx val="0"/>
        <c:txPr>
          <a:bodyPr/>
          <a:lstStyle/>
          <a:p>
            <a:pPr algn="ctr" rtl="0">
              <a:defRPr lang="ru-RU" sz="12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 rtl="0">
              <a:defRPr lang="ru-RU" sz="12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9933617391741099E-2"/>
          <c:y val="0.85319979066653417"/>
          <c:w val="0.96114017152328413"/>
          <c:h val="0.14680035551605378"/>
        </c:manualLayout>
      </c:layout>
      <c:overlay val="0"/>
      <c:spPr>
        <a:noFill/>
        <a:ln w="24975">
          <a:noFill/>
        </a:ln>
      </c:spPr>
      <c:txPr>
        <a:bodyPr/>
        <a:lstStyle/>
        <a:p>
          <a:pPr algn="ctr" rtl="0">
            <a:defRPr lang="ru-RU" sz="1200" b="1" i="0" u="none" strike="noStrike" kern="1200" baseline="0">
              <a:solidFill>
                <a:srgbClr val="C64847">
                  <a:lumMod val="50000"/>
                </a:srgbClr>
              </a:solidFill>
              <a:latin typeface="Century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7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Объем платных услуг населению, млн. руб.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34426600356646E-3"/>
          <c:y val="0.2483611742646229"/>
          <c:w val="0.95438937007098057"/>
          <c:h val="0.5997816613390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4397493249049426E-2"/>
                  <c:y val="-2.785813700719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A1-477D-845E-54210DEFD44B}"/>
                </c:ext>
              </c:extLst>
            </c:dLbl>
            <c:dLbl>
              <c:idx val="1"/>
              <c:layout>
                <c:manualLayout>
                  <c:x val="1.7996866561311782E-2"/>
                  <c:y val="-9.28604566906507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A1-477D-845E-54210DEFD44B}"/>
                </c:ext>
              </c:extLst>
            </c:dLbl>
            <c:dLbl>
              <c:idx val="2"/>
              <c:layout>
                <c:manualLayout>
                  <c:x val="2.1596239873574136E-2"/>
                  <c:y val="-2.785813700719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A1-477D-845E-54210DEFD4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142.75</c:v>
                </c:pt>
                <c:pt idx="1">
                  <c:v>127</c:v>
                </c:pt>
                <c:pt idx="2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A1-477D-845E-54210DEFD4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1556480"/>
        <c:axId val="91567616"/>
        <c:axId val="0"/>
      </c:bar3DChart>
      <c:catAx>
        <c:axId val="9155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91567616"/>
        <c:crosses val="autoZero"/>
        <c:auto val="1"/>
        <c:lblAlgn val="ctr"/>
        <c:lblOffset val="100"/>
        <c:noMultiLvlLbl val="0"/>
      </c:catAx>
      <c:valAx>
        <c:axId val="915676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1556480"/>
        <c:crosses val="autoZero"/>
        <c:crossBetween val="between"/>
      </c:valAx>
      <c:spPr>
        <a:noFill/>
        <a:ln w="19042">
          <a:noFill/>
        </a:ln>
      </c:spPr>
    </c:plotArea>
    <c:plotVisOnly val="1"/>
    <c:dispBlanksAs val="gap"/>
    <c:showDLblsOverMax val="0"/>
  </c:chart>
  <c:txPr>
    <a:bodyPr/>
    <a:lstStyle/>
    <a:p>
      <a:pPr>
        <a:defRPr sz="1349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Динамика доходов бюджета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60536667097049"/>
          <c:y val="0.14013307145123155"/>
          <c:w val="0.72013939141897143"/>
          <c:h val="0.539792954454385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Утвержденный бюджет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340</c:v>
                </c:pt>
                <c:pt idx="1">
                  <c:v>358</c:v>
                </c:pt>
                <c:pt idx="2">
                  <c:v>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62-4408-BCBD-93982C1F05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Доп. доход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11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62-4408-BCBD-93982C1F0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624192"/>
        <c:axId val="91625728"/>
        <c:axId val="0"/>
      </c:bar3DChart>
      <c:catAx>
        <c:axId val="9162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91625728"/>
        <c:crosses val="autoZero"/>
        <c:auto val="1"/>
        <c:lblAlgn val="ctr"/>
        <c:lblOffset val="100"/>
        <c:noMultiLvlLbl val="0"/>
      </c:catAx>
      <c:valAx>
        <c:axId val="91625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1624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519501586910763"/>
          <c:y val="0.80583076046636848"/>
          <c:w val="0.66194240429742046"/>
          <c:h val="8.6377034386901697E-2"/>
        </c:manualLayout>
      </c:layout>
      <c:overlay val="0"/>
      <c:txPr>
        <a:bodyPr/>
        <a:lstStyle/>
        <a:p>
          <a:pPr>
            <a:defRPr sz="1200" b="1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Структура НДФЛ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4588423128464585"/>
          <c:y val="0"/>
        </c:manualLayout>
      </c:layout>
      <c:overlay val="0"/>
    </c:title>
    <c:autoTitleDeleted val="0"/>
    <c:view3D>
      <c:rotX val="30"/>
      <c:rotY val="31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13534832466063"/>
          <c:y val="0.22869787972276584"/>
          <c:w val="0.68773795665215942"/>
          <c:h val="0.689932600081472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147A-41D1-AF4B-E0A58CD17726}"/>
              </c:ext>
            </c:extLst>
          </c:dPt>
          <c:dPt>
            <c:idx val="1"/>
            <c:bubble3D val="0"/>
            <c:explosion val="11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3-147A-41D1-AF4B-E0A58CD17726}"/>
              </c:ext>
            </c:extLst>
          </c:dPt>
          <c:dPt>
            <c:idx val="2"/>
            <c:bubble3D val="0"/>
            <c:explosion val="25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147A-41D1-AF4B-E0A58CD17726}"/>
              </c:ext>
            </c:extLst>
          </c:dPt>
          <c:dPt>
            <c:idx val="3"/>
            <c:bubble3D val="0"/>
            <c:explosion val="16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147A-41D1-AF4B-E0A58CD17726}"/>
              </c:ext>
            </c:extLst>
          </c:dPt>
          <c:dPt>
            <c:idx val="4"/>
            <c:bubble3D val="0"/>
            <c:explosion val="18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147A-41D1-AF4B-E0A58CD17726}"/>
              </c:ext>
            </c:extLst>
          </c:dPt>
          <c:dLbls>
            <c:dLbl>
              <c:idx val="0"/>
              <c:layout>
                <c:manualLayout>
                  <c:x val="-0.27734545375146741"/>
                  <c:y val="9.044579092351552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7A-41D1-AF4B-E0A58CD17726}"/>
                </c:ext>
              </c:extLst>
            </c:dLbl>
            <c:dLbl>
              <c:idx val="1"/>
              <c:layout>
                <c:manualLayout>
                  <c:x val="0.2024412746409818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7A-41D1-AF4B-E0A58CD17726}"/>
                </c:ext>
              </c:extLst>
            </c:dLbl>
            <c:dLbl>
              <c:idx val="2"/>
              <c:layout>
                <c:manualLayout>
                  <c:x val="7.1289180429227666E-3"/>
                  <c:y val="0.16003880227299841"/>
                </c:manualLayout>
              </c:layout>
              <c:spPr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7A-41D1-AF4B-E0A58CD17726}"/>
                </c:ext>
              </c:extLst>
            </c:dLbl>
            <c:dLbl>
              <c:idx val="3"/>
              <c:layout>
                <c:manualLayout>
                  <c:x val="-0.11809074354057281"/>
                  <c:y val="-3.59270780612853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7A-41D1-AF4B-E0A58CD17726}"/>
                </c:ext>
              </c:extLst>
            </c:dLbl>
            <c:dLbl>
              <c:idx val="4"/>
              <c:layout>
                <c:manualLayout>
                  <c:x val="-6.7480424880327308E-2"/>
                  <c:y val="7.51202541281421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7A-41D1-AF4B-E0A58CD17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Сельское хозяйство, 91 млн. сум</c:v>
                </c:pt>
                <c:pt idx="1">
                  <c:v>Строительство, 14 млн. сум</c:v>
                </c:pt>
                <c:pt idx="2">
                  <c:v>Бюджетные учреждения, 126 млн. сум</c:v>
                </c:pt>
                <c:pt idx="3">
                  <c:v>Сторонние, 33 млн. сум</c:v>
                </c:pt>
                <c:pt idx="4">
                  <c:v>Прочие, 58 млн. сум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4</c:v>
                </c:pt>
                <c:pt idx="2">
                  <c:v>39</c:v>
                </c:pt>
                <c:pt idx="3">
                  <c:v>10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7A-41D1-AF4B-E0A58CD17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Структура доходов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4651380543404783"/>
          <c:y val="1.631352278642676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28404376914807"/>
          <c:y val="0.14610268977235252"/>
          <c:w val="0.71427068367168245"/>
          <c:h val="0.5724986761319352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0925170272982851E-2"/>
                  <c:y val="7.4769449028067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CF-498E-8FD9-A8A7732EA460}"/>
                </c:ext>
              </c:extLst>
            </c:dLbl>
            <c:dLbl>
              <c:idx val="1"/>
              <c:layout>
                <c:manualLayout>
                  <c:x val="2.0925170272982851E-2"/>
                  <c:y val="-4.0787018289450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CF-498E-8FD9-A8A7732EA460}"/>
                </c:ext>
              </c:extLst>
            </c:dLbl>
            <c:dLbl>
              <c:idx val="2"/>
              <c:layout>
                <c:manualLayout>
                  <c:x val="1.7935860233985301E-2"/>
                  <c:y val="7.4769449028067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CF-498E-8FD9-A8A7732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0.39</c:v>
                </c:pt>
                <c:pt idx="1">
                  <c:v>0.4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CF-498E-8FD9-A8A7732EA4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0925170272982851E-2"/>
                  <c:y val="-1.223514208982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CF-498E-8FD9-A8A7732EA460}"/>
                </c:ext>
              </c:extLst>
            </c:dLbl>
            <c:dLbl>
              <c:idx val="1"/>
              <c:layout>
                <c:manualLayout>
                  <c:x val="2.0925170272982851E-2"/>
                  <c:y val="-1.2235142089820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CF-498E-8FD9-A8A7732EA460}"/>
                </c:ext>
              </c:extLst>
            </c:dLbl>
            <c:dLbl>
              <c:idx val="2"/>
              <c:layout>
                <c:manualLayout>
                  <c:x val="2.0925170272982851E-2"/>
                  <c:y val="-8.15676139321338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CF-498E-8FD9-A8A7732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0.61</c:v>
                </c:pt>
                <c:pt idx="1">
                  <c:v>0.6</c:v>
                </c:pt>
                <c:pt idx="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CF-498E-8FD9-A8A7732EA4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754880"/>
        <c:axId val="91756416"/>
        <c:axId val="0"/>
      </c:bar3DChart>
      <c:catAx>
        <c:axId val="9175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91756416"/>
        <c:crosses val="autoZero"/>
        <c:auto val="1"/>
        <c:lblAlgn val="ctr"/>
        <c:lblOffset val="100"/>
        <c:noMultiLvlLbl val="0"/>
      </c:catAx>
      <c:valAx>
        <c:axId val="917564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917548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200" baseline="0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sz="1200" baseline="0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4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" pitchFamily="18" charset="0"/>
                <a:ea typeface="+mn-ea"/>
                <a:cs typeface="+mn-cs"/>
              </a:rPr>
              <a:t>Миграция</a:t>
            </a:r>
            <a:endParaRPr lang="ru-RU" sz="14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" pitchFamily="18" charset="0"/>
              <a:ea typeface="+mn-ea"/>
              <a:cs typeface="+mn-cs"/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977945337330116E-2"/>
          <c:y val="0.11330210385980505"/>
          <c:w val="0.93702205466266986"/>
          <c:h val="0.568227433793905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выбывших, чел.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834343192636716E-3"/>
                  <c:y val="-2.0847755571439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A4-431F-B7E3-3D762359E161}"/>
                </c:ext>
              </c:extLst>
            </c:dLbl>
            <c:dLbl>
              <c:idx val="1"/>
              <c:layout>
                <c:manualLayout>
                  <c:x val="3.3917171596318358E-3"/>
                  <c:y val="-3.2760758755119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A4-431F-B7E3-3D762359E161}"/>
                </c:ext>
              </c:extLst>
            </c:dLbl>
            <c:dLbl>
              <c:idx val="2"/>
              <c:layout>
                <c:manualLayout>
                  <c:x val="-1.6958585798159179E-3"/>
                  <c:y val="-1.786950477551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A4-431F-B7E3-3D762359E161}"/>
                </c:ext>
              </c:extLst>
            </c:dLbl>
            <c:dLbl>
              <c:idx val="3"/>
              <c:layout>
                <c:manualLayout>
                  <c:x val="0"/>
                  <c:y val="-3.871726034695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A4-431F-B7E3-3D762359E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  <a:latin typeface="+mj-lt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1068</c:v>
                </c:pt>
                <c:pt idx="1">
                  <c:v>911</c:v>
                </c:pt>
                <c:pt idx="2">
                  <c:v>754</c:v>
                </c:pt>
                <c:pt idx="3">
                  <c:v>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A4-431F-B7E3-3D762359E1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прибывших, чел.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5057444292274897E-2"/>
                  <c:y val="-1.6206532607488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A4-431F-B7E3-3D762359E161}"/>
                </c:ext>
              </c:extLst>
            </c:dLbl>
            <c:dLbl>
              <c:idx val="1"/>
              <c:layout>
                <c:manualLayout>
                  <c:x val="3.3536772134352674E-2"/>
                  <c:y val="-3.9454680474099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A4-431F-B7E3-3D762359E161}"/>
                </c:ext>
              </c:extLst>
            </c:dLbl>
            <c:dLbl>
              <c:idx val="2"/>
              <c:layout>
                <c:manualLayout>
                  <c:x val="2.6848522542147445E-2"/>
                  <c:y val="-3.2760614317707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A4-431F-B7E3-3D762359E161}"/>
                </c:ext>
              </c:extLst>
            </c:dLbl>
            <c:dLbl>
              <c:idx val="3"/>
              <c:layout>
                <c:manualLayout>
                  <c:x val="3.0049880231376041E-2"/>
                  <c:y val="-2.3825934545284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A4-431F-B7E3-3D762359E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  <a:latin typeface="+mj-lt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872</c:v>
                </c:pt>
                <c:pt idx="1">
                  <c:v>672</c:v>
                </c:pt>
                <c:pt idx="2">
                  <c:v>446</c:v>
                </c:pt>
                <c:pt idx="3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FA4-431F-B7E3-3D762359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851136"/>
        <c:axId val="83852672"/>
        <c:axId val="0"/>
      </c:bar3DChart>
      <c:catAx>
        <c:axId val="8385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defRPr>
            </a:pPr>
            <a:endParaRPr lang="ru-RU"/>
          </a:p>
        </c:txPr>
        <c:crossAx val="83852672"/>
        <c:crosses val="autoZero"/>
        <c:auto val="1"/>
        <c:lblAlgn val="ctr"/>
        <c:lblOffset val="100"/>
        <c:noMultiLvlLbl val="0"/>
      </c:catAx>
      <c:valAx>
        <c:axId val="83852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851136"/>
        <c:crosses val="autoZero"/>
        <c:crossBetween val="between"/>
      </c:valAx>
      <c:spPr>
        <a:noFill/>
        <a:ln w="19057">
          <a:noFill/>
        </a:ln>
      </c:spPr>
    </c:plotArea>
    <c:legend>
      <c:legendPos val="b"/>
      <c:overlay val="0"/>
      <c:txPr>
        <a:bodyPr/>
        <a:lstStyle/>
        <a:p>
          <a:pPr>
            <a:defRPr sz="1200" b="1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5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lang="ru-RU" sz="16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pPr>
            <a:r>
              <a:rPr lang="ru-RU" sz="16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rPr>
              <a:t>Рынок труда</a:t>
            </a:r>
            <a:endParaRPr lang="ru-RU" sz="16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258273189771367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7321974707212827E-2"/>
          <c:y val="0.17403874171842995"/>
          <c:w val="0.9384691334700781"/>
          <c:h val="0.50439422797912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зарегистрированных безработных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25</c:v>
                </c:pt>
                <c:pt idx="2">
                  <c:v>42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68-42F4-8AA6-3D1FB70081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вакансий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Century Schoolbook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76</c:v>
                </c:pt>
                <c:pt idx="1">
                  <c:v>132</c:v>
                </c:pt>
                <c:pt idx="2">
                  <c:v>130</c:v>
                </c:pt>
                <c:pt idx="3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68-42F4-8AA6-3D1FB7008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86752"/>
        <c:axId val="83796736"/>
      </c:barChart>
      <c:catAx>
        <c:axId val="8378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ru-RU" sz="12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3796736"/>
        <c:crosses val="autoZero"/>
        <c:auto val="1"/>
        <c:lblAlgn val="ctr"/>
        <c:lblOffset val="100"/>
        <c:noMultiLvlLbl val="0"/>
      </c:catAx>
      <c:valAx>
        <c:axId val="83796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786752"/>
        <c:crosses val="autoZero"/>
        <c:crossBetween val="between"/>
      </c:valAx>
      <c:spPr>
        <a:noFill/>
        <a:ln w="19037">
          <a:noFill/>
        </a:ln>
      </c:spPr>
    </c:plotArea>
    <c:legend>
      <c:legendPos val="r"/>
      <c:layout>
        <c:manualLayout>
          <c:xMode val="edge"/>
          <c:yMode val="edge"/>
          <c:x val="0"/>
          <c:y val="0.82854389756798175"/>
          <c:w val="0.96334474366579814"/>
          <c:h val="0.11070654815491054"/>
        </c:manualLayout>
      </c:layout>
      <c:overlay val="0"/>
      <c:txPr>
        <a:bodyPr/>
        <a:lstStyle/>
        <a:p>
          <a:pPr algn="ctr">
            <a:defRPr lang="ru-RU" sz="1200" b="1" i="0" u="none" strike="noStrike" kern="1200" baseline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49">
          <a:solidFill>
            <a:schemeClr val="accent6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pPr>
            <a:r>
              <a:rPr lang="ru-RU" sz="1400" b="1" i="0" u="none" strike="noStrike" kern="1200" baseline="0" dirty="0" smtClean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rPr>
              <a:t>Уровень зарегистрированной безработицы</a:t>
            </a:r>
            <a:endParaRPr lang="ru-RU" sz="1400" b="1" i="0" u="none" strike="noStrike" kern="1200" baseline="0" dirty="0">
              <a:solidFill>
                <a:srgbClr val="C64847">
                  <a:lumMod val="50000"/>
                </a:srgbClr>
              </a:solidFill>
              <a:latin typeface="Century Schoolbook" pitchFamily="18" charset="0"/>
              <a:ea typeface="+mn-ea"/>
              <a:cs typeface="Times New Roman" pitchFamily="18" charset="0"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2.9949494618654891E-2"/>
          <c:y val="0.2877604242803431"/>
          <c:w val="0.92679012426551022"/>
          <c:h val="0.52499466433554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diamond"/>
            <c:size val="9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2.3999999999999998E-3</c:v>
                </c:pt>
                <c:pt idx="1">
                  <c:v>1.6999999999999999E-3</c:v>
                </c:pt>
                <c:pt idx="2">
                  <c:v>2.8999999999999998E-3</c:v>
                </c:pt>
                <c:pt idx="3">
                  <c:v>1.9E-3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BE-4BF4-BCF9-B6790FE68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940480"/>
        <c:axId val="83942016"/>
      </c:lineChart>
      <c:catAx>
        <c:axId val="8394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2225" cmpd="sng">
            <a:solidFill>
              <a:srgbClr val="C64847">
                <a:lumMod val="50000"/>
              </a:srgbClr>
            </a:solidFill>
          </a:ln>
        </c:spPr>
        <c:txPr>
          <a:bodyPr/>
          <a:lstStyle/>
          <a:p>
            <a:pPr algn="ctr" rtl="0">
              <a:defRPr lang="ru-RU" sz="1200" b="1" i="0" u="none" strike="noStrike" kern="1200" baseline="0">
                <a:solidFill>
                  <a:srgbClr val="C64847">
                    <a:lumMod val="50000"/>
                  </a:srgbClr>
                </a:solidFill>
                <a:latin typeface="Century Schoolbook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3942016"/>
        <c:crosses val="autoZero"/>
        <c:auto val="1"/>
        <c:lblAlgn val="ctr"/>
        <c:lblOffset val="100"/>
        <c:noMultiLvlLbl val="0"/>
      </c:catAx>
      <c:valAx>
        <c:axId val="8394201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83940480"/>
        <c:crosses val="autoZero"/>
        <c:crossBetween val="between"/>
      </c:valAx>
      <c:spPr>
        <a:noFill/>
        <a:ln w="19058">
          <a:noFill/>
        </a:ln>
      </c:spPr>
    </c:plotArea>
    <c:plotVisOnly val="1"/>
    <c:dispBlanksAs val="gap"/>
    <c:showDLblsOverMax val="0"/>
  </c:chart>
  <c:txPr>
    <a:bodyPr/>
    <a:lstStyle/>
    <a:p>
      <a:pPr>
        <a:defRPr sz="1351">
          <a:solidFill>
            <a:schemeClr val="accent6">
              <a:lumMod val="50000"/>
            </a:schemeClr>
          </a:solidFill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500">
                <a:solidFill>
                  <a:schemeClr val="accent6">
                    <a:lumMod val="50000"/>
                  </a:schemeClr>
                </a:solidFill>
              </a:defRPr>
            </a:pP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Занятость населения по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отраслям экономики на 01.01.2022 г. год,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%</a:t>
            </a:r>
          </a:p>
        </c:rich>
      </c:tx>
      <c:layout>
        <c:manualLayout>
          <c:xMode val="edge"/>
          <c:yMode val="edge"/>
          <c:x val="0.10817672044376021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8426276048693006E-2"/>
          <c:y val="0.1057579563231713"/>
          <c:w val="0.43734711520148556"/>
          <c:h val="0.66193076895359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122B-4574-B1F2-28C83569DDD6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3-122B-4574-B1F2-28C83569DDD6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22B-4574-B1F2-28C83569DDD6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122B-4574-B1F2-28C83569DDD6}"/>
              </c:ext>
            </c:extLst>
          </c:dPt>
          <c:dPt>
            <c:idx val="5"/>
            <c:bubble3D val="0"/>
            <c:spPr>
              <a:solidFill>
                <a:schemeClr val="tx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22B-4574-B1F2-28C83569DDD6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122B-4574-B1F2-28C83569DDD6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122B-4574-B1F2-28C83569DDD6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F-122B-4574-B1F2-28C83569DDD6}"/>
              </c:ext>
            </c:extLst>
          </c:dPt>
          <c:dPt>
            <c:idx val="1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1-122B-4574-B1F2-28C83569DDD6}"/>
              </c:ext>
            </c:extLst>
          </c:dPt>
          <c:dPt>
            <c:idx val="12"/>
            <c:bubble3D val="0"/>
            <c:spPr>
              <a:solidFill>
                <a:schemeClr val="accent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122B-4574-B1F2-28C83569DDD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30%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2B-4574-B1F2-28C83569DDD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2B-4574-B1F2-28C83569DDD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2B-4574-B1F2-28C83569DDD6}"/>
                </c:ext>
              </c:extLst>
            </c:dLbl>
            <c:dLbl>
              <c:idx val="3"/>
              <c:layout>
                <c:manualLayout>
                  <c:x val="2.6064192272287207E-3"/>
                  <c:y val="1.1167115065293045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22B-4574-B1F2-28C83569DDD6}"/>
                </c:ext>
              </c:extLst>
            </c:dLbl>
            <c:dLbl>
              <c:idx val="4"/>
              <c:layout>
                <c:manualLayout>
                  <c:x val="-1.9086048970749281E-2"/>
                  <c:y val="3.629382771283671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5%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2B-4574-B1F2-28C83569DDD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2B-4574-B1F2-28C83569DDD6}"/>
                </c:ext>
              </c:extLst>
            </c:dLbl>
            <c:dLbl>
              <c:idx val="6"/>
              <c:layout>
                <c:manualLayout>
                  <c:x val="3.022252239830495E-2"/>
                  <c:y val="2.4257064530367498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5%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2B-4574-B1F2-28C83569DDD6}"/>
                </c:ext>
              </c:extLst>
            </c:dLbl>
            <c:dLbl>
              <c:idx val="7"/>
              <c:layout>
                <c:manualLayout>
                  <c:x val="8.3718376529591954E-3"/>
                  <c:y val="1.9630514026969977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/>
                      <a:t>1%</a:t>
                    </a:r>
                    <a:endParaRPr lang="en-US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22B-4574-B1F2-28C83569DDD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4%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2B-4574-B1F2-28C83569DDD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5%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22B-4574-B1F2-28C83569DDD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6">
                            <a:lumMod val="50000"/>
                          </a:schemeClr>
                        </a:solidFill>
                      </a:defRPr>
                    </a:pPr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18%</a:t>
                    </a:r>
                    <a:endParaRPr lang="en-US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2B-4574-B1F2-28C83569DDD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22B-4574-B1F2-28C83569DDD6}"/>
                </c:ext>
              </c:extLst>
            </c:dLbl>
            <c:dLbl>
              <c:idx val="12"/>
              <c:layout>
                <c:manualLayout>
                  <c:x val="1.7366993945117211E-2"/>
                  <c:y val="6.93995712188135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4%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2B-4574-B1F2-28C83569D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Производство и распределение электроэнергии,  газа и воды</c:v>
                </c:pt>
                <c:pt idx="4">
                  <c:v>Строительство</c:v>
                </c:pt>
                <c:pt idx="5">
                  <c:v>Оптовая и розничная торговля </c:v>
                </c:pt>
                <c:pt idx="6">
                  <c:v>Транспорт и связь</c:v>
                </c:pt>
                <c:pt idx="7">
                  <c:v>Финансовая деятельность</c:v>
                </c:pt>
                <c:pt idx="8">
                  <c:v>Операции с недвижимым имуществом, аренда и  предоставление услуг</c:v>
                </c:pt>
                <c:pt idx="9">
                  <c:v>Государственное управление; социальное страхование</c:v>
                </c:pt>
                <c:pt idx="10">
                  <c:v>Образование</c:v>
                </c:pt>
                <c:pt idx="11">
                  <c:v>Здравоохранение и предоставление социальных  услуг</c:v>
                </c:pt>
                <c:pt idx="12">
                  <c:v>Предоставление прочих коммунальных,  социальных и персональных услуг</c:v>
                </c:pt>
              </c:strCache>
            </c:strRef>
          </c:cat>
          <c:val>
            <c:numRef>
              <c:f>Лист1!$B$2:$B$14</c:f>
              <c:numCache>
                <c:formatCode>0</c:formatCode>
                <c:ptCount val="13"/>
                <c:pt idx="0">
                  <c:v>29.649165848871444</c:v>
                </c:pt>
                <c:pt idx="1">
                  <c:v>1.8891069676153092</c:v>
                </c:pt>
                <c:pt idx="2">
                  <c:v>6.2929342492639844</c:v>
                </c:pt>
                <c:pt idx="3">
                  <c:v>2.1467124631992149</c:v>
                </c:pt>
                <c:pt idx="4">
                  <c:v>4.6246319921491654</c:v>
                </c:pt>
                <c:pt idx="5">
                  <c:v>7.9367026496565263</c:v>
                </c:pt>
                <c:pt idx="6">
                  <c:v>5.2502453385672228</c:v>
                </c:pt>
                <c:pt idx="7">
                  <c:v>1.3738959764474976</c:v>
                </c:pt>
                <c:pt idx="8">
                  <c:v>4.1707556427870465</c:v>
                </c:pt>
                <c:pt idx="9">
                  <c:v>5.4219823356231602</c:v>
                </c:pt>
                <c:pt idx="10">
                  <c:v>18.449460255152111</c:v>
                </c:pt>
                <c:pt idx="11">
                  <c:v>8.4641805691854763</c:v>
                </c:pt>
                <c:pt idx="12">
                  <c:v>4.023552502453386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22B-4574-B1F2-28C83569D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599500353135364"/>
          <c:y val="7.5483201397027869E-2"/>
          <c:w val="0.4645566415239577"/>
          <c:h val="0.89623101345546896"/>
        </c:manualLayout>
      </c:layout>
      <c:overlay val="0"/>
      <c:txPr>
        <a:bodyPr/>
        <a:lstStyle/>
        <a:p>
          <a:pPr>
            <a:defRPr sz="1200"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Среднемесячная заработная плата, руб.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34426600356646E-3"/>
          <c:y val="0.2483611742646229"/>
          <c:w val="0.95438937007098057"/>
          <c:h val="0.5997816613390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2519561815336464E-2"/>
                  <c:y val="-1.7821339805520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EF-4768-980C-064CE92C8B7E}"/>
                </c:ext>
              </c:extLst>
            </c:dLbl>
            <c:dLbl>
              <c:idx val="1"/>
              <c:layout>
                <c:manualLayout>
                  <c:x val="1.8779342723004695E-2"/>
                  <c:y val="-3.564267961104010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26610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EF-4768-980C-064CE92C8B7E}"/>
                </c:ext>
              </c:extLst>
            </c:dLbl>
            <c:dLbl>
              <c:idx val="2"/>
              <c:layout>
                <c:manualLayout>
                  <c:x val="2.9733959311424099E-2"/>
                  <c:y val="-5.3464019416560205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27098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EF-4768-980C-064CE92C8B7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8470725474947"/>
                      <c:h val="0.215552517889347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B91-489B-BB2E-8E3267924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24943</c:v>
                </c:pt>
                <c:pt idx="1">
                  <c:v>26610</c:v>
                </c:pt>
                <c:pt idx="2">
                  <c:v>27098</c:v>
                </c:pt>
                <c:pt idx="3">
                  <c:v>33879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EF-4768-980C-064CE92C8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209792"/>
        <c:axId val="78211328"/>
        <c:axId val="0"/>
      </c:bar3DChart>
      <c:catAx>
        <c:axId val="7820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78211328"/>
        <c:crosses val="autoZero"/>
        <c:auto val="1"/>
        <c:lblAlgn val="ctr"/>
        <c:lblOffset val="100"/>
        <c:noMultiLvlLbl val="0"/>
      </c:catAx>
      <c:valAx>
        <c:axId val="7821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209792"/>
        <c:crosses val="autoZero"/>
        <c:crossBetween val="between"/>
      </c:valAx>
      <c:spPr>
        <a:noFill/>
        <a:ln w="19042">
          <a:noFill/>
        </a:ln>
      </c:spPr>
    </c:plotArea>
    <c:plotVisOnly val="1"/>
    <c:dispBlanksAs val="gap"/>
    <c:showDLblsOverMax val="0"/>
  </c:chart>
  <c:txPr>
    <a:bodyPr/>
    <a:lstStyle/>
    <a:p>
      <a:pPr>
        <a:defRPr sz="1349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Денежные доходы на душу населения, руб.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34426600356646E-3"/>
          <c:y val="0.2483611742646229"/>
          <c:w val="0.95438937007098057"/>
          <c:h val="0.5997816613390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>
                <c:manualLayout>
                  <c:x val="2.1596239873574136E-2"/>
                  <c:y val="-1.3929068503597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F-43AC-AB0E-A541C3317641}"/>
                </c:ext>
              </c:extLst>
            </c:dLbl>
            <c:dLbl>
              <c:idx val="1"/>
              <c:layout>
                <c:manualLayout>
                  <c:x val="1.0798119936787068E-2"/>
                  <c:y val="-2.785813700719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F-43AC-AB0E-A541C3317641}"/>
                </c:ext>
              </c:extLst>
            </c:dLbl>
            <c:dLbl>
              <c:idx val="2"/>
              <c:layout>
                <c:manualLayout>
                  <c:x val="2.1596239873574136E-2"/>
                  <c:y val="-2.3215114172662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3F-43AC-AB0E-A541C33176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18168.8</c:v>
                </c:pt>
                <c:pt idx="1">
                  <c:v>19775.8</c:v>
                </c:pt>
                <c:pt idx="2">
                  <c:v>19872.900000000001</c:v>
                </c:pt>
                <c:pt idx="3">
                  <c:v>22194.3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3F-43AC-AB0E-A541C33176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8239232"/>
        <c:axId val="78250368"/>
        <c:axId val="0"/>
      </c:bar3DChart>
      <c:catAx>
        <c:axId val="7823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78250368"/>
        <c:crosses val="autoZero"/>
        <c:auto val="1"/>
        <c:lblAlgn val="ctr"/>
        <c:lblOffset val="100"/>
        <c:noMultiLvlLbl val="0"/>
      </c:catAx>
      <c:valAx>
        <c:axId val="78250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239232"/>
        <c:crosses val="autoZero"/>
        <c:crossBetween val="between"/>
      </c:valAx>
      <c:spPr>
        <a:noFill/>
        <a:ln w="19042">
          <a:noFill/>
        </a:ln>
      </c:spPr>
    </c:plotArea>
    <c:plotVisOnly val="1"/>
    <c:dispBlanksAs val="gap"/>
    <c:showDLblsOverMax val="0"/>
  </c:chart>
  <c:txPr>
    <a:bodyPr/>
    <a:lstStyle/>
    <a:p>
      <a:pPr>
        <a:defRPr sz="1349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Минимальный потребительский бюджет, руб.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c:rich>
      </c:tx>
      <c:overlay val="1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634426600356646E-3"/>
          <c:y val="0.2483611742646229"/>
          <c:w val="0.95438937007098057"/>
          <c:h val="0.5997816613390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1596239873574136E-2"/>
                  <c:y val="-1.3929068503597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92-416B-A9D7-3E1B9500DE16}"/>
                </c:ext>
              </c:extLst>
            </c:dLbl>
            <c:dLbl>
              <c:idx val="1"/>
              <c:layout>
                <c:manualLayout>
                  <c:x val="1.0798119936787068E-2"/>
                  <c:y val="-2.785813700719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92-416B-A9D7-3E1B9500DE1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92-416B-A9D7-3E1B9500DE16}"/>
                </c:ext>
              </c:extLst>
            </c:dLbl>
            <c:dLbl>
              <c:idx val="3"/>
              <c:layout>
                <c:manualLayout>
                  <c:x val="7.198746624524713E-3"/>
                  <c:y val="-1.43002128892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D0-44E6-9D5A-75C1416B96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srgbClr val="C64847">
                        <a:lumMod val="50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12344</c:v>
                </c:pt>
                <c:pt idx="1">
                  <c:v>12821</c:v>
                </c:pt>
                <c:pt idx="2">
                  <c:v>14260</c:v>
                </c:pt>
                <c:pt idx="3">
                  <c:v>18421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92-416B-A9D7-3E1B9500DE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8261632"/>
        <c:axId val="78309632"/>
        <c:axId val="0"/>
      </c:bar3DChart>
      <c:catAx>
        <c:axId val="7826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78309632"/>
        <c:crosses val="autoZero"/>
        <c:auto val="1"/>
        <c:lblAlgn val="ctr"/>
        <c:lblOffset val="100"/>
        <c:noMultiLvlLbl val="0"/>
      </c:catAx>
      <c:valAx>
        <c:axId val="78309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261632"/>
        <c:crosses val="autoZero"/>
        <c:crossBetween val="between"/>
      </c:valAx>
      <c:spPr>
        <a:noFill/>
        <a:ln w="19042">
          <a:noFill/>
        </a:ln>
      </c:spPr>
    </c:plotArea>
    <c:plotVisOnly val="1"/>
    <c:dispBlanksAs val="gap"/>
    <c:showDLblsOverMax val="0"/>
  </c:chart>
  <c:txPr>
    <a:bodyPr/>
    <a:lstStyle/>
    <a:p>
      <a:pPr>
        <a:defRPr sz="1349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0.2027</cdr:x>
      <cdr:y>0.22985</cdr:y>
    </cdr:from>
    <cdr:to>
      <cdr:x>0.45481</cdr:x>
      <cdr:y>0.40098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694152"/>
          <a:ext cx="1343392" cy="516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t-RU" sz="1200" b="1" dirty="0" smtClean="0">
              <a:solidFill>
                <a:schemeClr val="accent6">
                  <a:lumMod val="50000"/>
                </a:schemeClr>
              </a:solidFill>
            </a:rPr>
            <a:t>362 млн. руб</a:t>
          </a:r>
          <a:endParaRPr lang="ru-RU" sz="12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0.40961</cdr:x>
      <cdr:y>0.18931</cdr:y>
    </cdr:from>
    <cdr:to>
      <cdr:x>0.58926</cdr:x>
      <cdr:y>0.30853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82628" y="571709"/>
          <a:ext cx="957295" cy="360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t-RU" sz="1200" b="1" dirty="0" smtClean="0">
              <a:solidFill>
                <a:schemeClr val="accent6">
                  <a:lumMod val="50000"/>
                </a:schemeClr>
              </a:solidFill>
            </a:rPr>
            <a:t>369 млн. руб</a:t>
          </a:r>
          <a:endParaRPr lang="ru-RU" sz="12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0.63226</cdr:x>
      <cdr:y>0.18931</cdr:y>
    </cdr:from>
    <cdr:to>
      <cdr:x>0.78673</cdr:x>
      <cdr:y>0.28931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69072" y="571709"/>
          <a:ext cx="823108" cy="301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t-RU" sz="1200" b="1" dirty="0" smtClean="0">
              <a:solidFill>
                <a:schemeClr val="accent6">
                  <a:lumMod val="50000"/>
                </a:schemeClr>
              </a:solidFill>
            </a:rPr>
            <a:t>375 млн. руб</a:t>
          </a:r>
          <a:endParaRPr lang="ru-RU" sz="12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0.27027</cdr:x>
      <cdr:y>0.38462</cdr:y>
    </cdr:from>
    <cdr:to>
      <cdr:x>0.39189</cdr:x>
      <cdr:y>0.48718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1080120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t-RU" sz="1400" b="1" dirty="0" smtClean="0">
              <a:solidFill>
                <a:schemeClr val="bg1"/>
              </a:solidFill>
            </a:rPr>
            <a:t>19%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0.43243</cdr:x>
      <cdr:y>0.61538</cdr:y>
    </cdr:from>
    <cdr:to>
      <cdr:x>0.59459</cdr:x>
      <cdr:y>0.74359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04256" y="1728192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t-RU" sz="1400" b="1" dirty="0" smtClean="0">
              <a:solidFill>
                <a:schemeClr val="bg1"/>
              </a:solidFill>
            </a:rPr>
            <a:t>24%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0.65598</cdr:x>
      <cdr:y>0.41667</cdr:y>
    </cdr:from>
    <cdr:to>
      <cdr:x>0.79178</cdr:x>
      <cdr:y>0.61667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01001" y="1080120"/>
          <a:ext cx="704065" cy="518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t-RU" sz="1400" b="1" dirty="0" smtClean="0">
              <a:solidFill>
                <a:schemeClr val="bg1"/>
              </a:solidFill>
            </a:rPr>
            <a:t>36%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0.43243</cdr:x>
      <cdr:y>0.25641</cdr:y>
    </cdr:from>
    <cdr:to>
      <cdr:x>0.55511</cdr:x>
      <cdr:y>0.39927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04256" y="720080"/>
          <a:ext cx="653695" cy="401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t-RU" sz="1400" b="1" dirty="0" smtClean="0">
              <a:solidFill>
                <a:schemeClr val="accent6">
                  <a:lumMod val="50000"/>
                </a:schemeClr>
              </a:solidFill>
            </a:rPr>
            <a:t>19%</a:t>
          </a:r>
          <a:endParaRPr lang="ru-RU" sz="1400" b="1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0.54487</cdr:x>
      <cdr:y>0.27778</cdr:y>
    </cdr:from>
    <cdr:to>
      <cdr:x>0.63946</cdr:x>
      <cdr:y>0.42064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24937" y="720080"/>
          <a:ext cx="490409" cy="370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t-RU" sz="1400" b="1" dirty="0" smtClean="0">
              <a:solidFill>
                <a:schemeClr val="bg1"/>
              </a:solidFill>
            </a:rPr>
            <a:t>2%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31EF-3B17-4051-B0A1-1CC44F68530E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E17B5-C5C3-47FA-BB7F-5A8DE0345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929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29D49-6962-4B84-B397-9ECF733E75F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577BC-6BF4-495F-8FBB-19C067ABF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368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1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8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Инвестиционный паспорт Актанышского муниципального района Республики Татарстан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5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665D810-5589-43DB-8866-1065F5D08BE6}" type="datetime1">
              <a:rPr lang="ru-RU" smtClean="0"/>
              <a:t>01.12.2022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F963-E903-4194-8E93-404A9F606EA3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168A-BFEA-49E6-A4C9-D1C22CD356E7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172400" y="6273376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>
          <a:xfrm>
            <a:off x="8138864" y="6292168"/>
            <a:ext cx="609600" cy="521208"/>
          </a:xfrm>
        </p:spPr>
        <p:txBody>
          <a:bodyPr rtlCol="0"/>
          <a:lstStyle/>
          <a:p>
            <a:fld id="{2916E6B1-93E2-4202-B180-E3761BB134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40019" y="247300"/>
            <a:ext cx="8424936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ИНВЕСТИЦИОННЫЙ ПАСПОРТ 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АКТАНЫШСКОГО МУНИЦИПАЛЬНОГО РАЙОНА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 descr="Z:\ФОТО\aktanysh_rayon_coa_n1228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97797"/>
            <a:ext cx="653861" cy="8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 userDrawn="1"/>
        </p:nvSpPr>
        <p:spPr>
          <a:xfrm>
            <a:off x="8028384" y="5697376"/>
            <a:ext cx="720016" cy="5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96C9A87-10A2-45CF-8263-0C5471BFD8FB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FDA-C39E-4B2B-B911-705C662A0995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2F4F-5B41-40E9-8577-470F5D0ABB0B}" type="datetime1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6190658-4EC7-414C-BE76-B2F7DEEE4100}" type="datetime1">
              <a:rPr lang="ru-RU" smtClean="0"/>
              <a:t>01.12.2022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48D1-E6DD-452B-8707-CC4E7E7F4533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3CD9443-029D-4309-83AB-687537702DBE}" type="datetime1">
              <a:rPr lang="ru-RU" smtClean="0"/>
              <a:t>01.12.2022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23EC17-A730-4E03-A3C4-A60D6654E735}" type="datetime1">
              <a:rPr lang="ru-RU" smtClean="0"/>
              <a:t>01.12.2022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8895A2-B944-469F-B157-5AF8FF2390F6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916E6B1-93E2-4202-B180-E3761BB134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Zaripov.Lenar@tatar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6878" y="488340"/>
            <a:ext cx="7499578" cy="15121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endParaRPr lang="ru-RU" sz="2000" b="1" cap="all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Picture 2" descr="Z:\ФОТО\aktanysh_rayon_coa_n122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519" y="474766"/>
            <a:ext cx="1307723" cy="16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9277" y="790310"/>
            <a:ext cx="6057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ИНВЕСТИЦИОННЫЙ ПАСПОРТ </a:t>
            </a:r>
            <a:endParaRPr lang="en-US" sz="2000" b="1" cap="all" dirty="0" smtClean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r>
              <a:rPr lang="ru-RU" sz="20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АКТАНЫШСКОГО МУНИЦИПАЛЬНОГО </a:t>
            </a:r>
            <a:endParaRPr lang="en-US" sz="2000" b="1" cap="all" dirty="0" smtClean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r>
              <a:rPr lang="ru-RU" sz="2000" b="1" cap="all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РАЙОНА РЕСПУБЛИКИ ТАТАРСТАН </a:t>
            </a:r>
            <a:endParaRPr lang="ru-RU" sz="2000" b="1" cap="all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01701"/>
            <a:ext cx="3384376" cy="189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05" y="2256602"/>
            <a:ext cx="2973986" cy="2106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3"/>
          <a:stretch/>
        </p:blipFill>
        <p:spPr>
          <a:xfrm>
            <a:off x="5292080" y="4509120"/>
            <a:ext cx="3560994" cy="2144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85" y="4477213"/>
            <a:ext cx="3278283" cy="212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9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12.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Поисевское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Нуртдинов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Нияз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Зайнетдинович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423730,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Поисево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3-44-51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13.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Староаймановское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Ахметханов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Марсель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Равилевич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423739, Актанышский район, с. Старое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Айманово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Новая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3-44-52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14.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Старобайсаровское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Кадыйров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Рамис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Мухаматхамисович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423745, Актанышский район, с. Старое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Байсарово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Школьная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3-44-53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15.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Старобугадинское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Фаттахов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Ильсур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Филисович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423763, Актанышский район, с. Старые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Бугады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3-44-54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16.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Старокурмашевское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Кашбразиев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Ильшат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Агъзапович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423733,Актанышский район, с. Старое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Курмашево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3-44-56</a:t>
            </a:r>
          </a:p>
        </p:txBody>
      </p:sp>
    </p:spTree>
    <p:extLst>
      <p:ext uri="{BB962C8B-B14F-4D97-AF65-F5344CB8AC3E}">
        <p14:creationId xmlns:p14="http://schemas.microsoft.com/office/powerpoint/2010/main" val="21374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6476" y="856356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17.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Старосафаровское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Гиздуллин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Ахат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Катипович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423748,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Актаншыский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район, с. Старое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Сафарово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М.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Вахитова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3-44-55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18.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Такталачукское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Мансуров Марс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Тимерханович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423751,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Такталачук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Г.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Авзал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48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3-44-57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19. Татарско-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Суксинское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Хамматуллина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Гузалия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Гилемгалиевна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Актанышский район,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с.Татарские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Суксы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ул.Гагарина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3-44-60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20. Татарско-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Ямалинское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Валиев Дамир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Флусович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423753, Актанышский район, с. Татарские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Ямалы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Ленина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3-44-58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21.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Тлякеевское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Гайнетдинов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Илус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Талипович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423749, Актанышский район, с. Старое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Тлякеево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3-44-59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070" y="764704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22.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Тюковское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Нуртдинов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Рамиль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Мирхазиянович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423732,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Тюково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Илтимирова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3-44-61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23.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Уразаевское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Шаймарданова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Гузалия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Салимяновна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423750,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Уразаево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3-44-62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24. Усинское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Ахмаев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Зиннат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Зиннурович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423739, Актанышский район, с. Усы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3-44-63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25.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Чалманаратское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Ахметов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Камиль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Сабирзянович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423752,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Чалманарат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3-44-64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26.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Чуракаевское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Хайдаров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Рафаэль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Раифович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423746,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Чуракаево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Кирова, 59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3-44-65</a:t>
            </a:r>
          </a:p>
        </p:txBody>
      </p:sp>
    </p:spTree>
    <p:extLst>
      <p:ext uri="{BB962C8B-B14F-4D97-AF65-F5344CB8AC3E}">
        <p14:creationId xmlns:p14="http://schemas.microsoft.com/office/powerpoint/2010/main" val="11168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НАСЕЛЕНИЕ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8452176"/>
              </p:ext>
            </p:extLst>
          </p:nvPr>
        </p:nvGraphicFramePr>
        <p:xfrm>
          <a:off x="179512" y="1143640"/>
          <a:ext cx="4331865" cy="268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2060848"/>
            <a:ext cx="3996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Среднегодовое население Актанышского района на 01.01.2022 г. составляет 28148 человек 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pPr indent="266700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Большая часть населения проживает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 районном центре с. Актаныш – 8,8 тыс. человек.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97083"/>
              </p:ext>
            </p:extLst>
          </p:nvPr>
        </p:nvGraphicFramePr>
        <p:xfrm>
          <a:off x="395535" y="3717032"/>
          <a:ext cx="3923284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896816"/>
              </p:ext>
            </p:extLst>
          </p:nvPr>
        </p:nvGraphicFramePr>
        <p:xfrm>
          <a:off x="4355976" y="3717032"/>
          <a:ext cx="385242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12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ТРУД И ЗАНЯТОСТЬ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83928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Численность экономически активного населения составляет 13,2 тыс. человек. </a:t>
            </a:r>
          </a:p>
          <a:p>
            <a:pPr indent="266700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Уровень безработицы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на 01.01.2022 г. 0,27%.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Нагрузка незанятого населения на одну вакансию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0,44 человек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857777"/>
              </p:ext>
            </p:extLst>
          </p:nvPr>
        </p:nvGraphicFramePr>
        <p:xfrm>
          <a:off x="467544" y="2348880"/>
          <a:ext cx="3816424" cy="328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972702"/>
              </p:ext>
            </p:extLst>
          </p:nvPr>
        </p:nvGraphicFramePr>
        <p:xfrm>
          <a:off x="4481872" y="2276872"/>
          <a:ext cx="3816425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8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58170803"/>
              </p:ext>
            </p:extLst>
          </p:nvPr>
        </p:nvGraphicFramePr>
        <p:xfrm>
          <a:off x="395536" y="1052736"/>
          <a:ext cx="80648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22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СОЦИАЛЬНЫЙ УРОВЕНЬ НАСЕЛЕНИЯ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247103"/>
              </p:ext>
            </p:extLst>
          </p:nvPr>
        </p:nvGraphicFramePr>
        <p:xfrm>
          <a:off x="539552" y="1340768"/>
          <a:ext cx="3600400" cy="273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84961"/>
              </p:ext>
            </p:extLst>
          </p:nvPr>
        </p:nvGraphicFramePr>
        <p:xfrm>
          <a:off x="4644008" y="1340768"/>
          <a:ext cx="3528392" cy="273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239266"/>
              </p:ext>
            </p:extLst>
          </p:nvPr>
        </p:nvGraphicFramePr>
        <p:xfrm>
          <a:off x="539552" y="4076055"/>
          <a:ext cx="352839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65787"/>
              </p:ext>
            </p:extLst>
          </p:nvPr>
        </p:nvGraphicFramePr>
        <p:xfrm>
          <a:off x="4644008" y="4005064"/>
          <a:ext cx="3528392" cy="273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03748" y="494116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14260</a:t>
            </a:r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473" y="836712"/>
            <a:ext cx="48195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СЕЛЬСКОЕ ХОЗЯЙСТВО</a:t>
            </a:r>
          </a:p>
          <a:p>
            <a:pPr indent="447675" algn="just"/>
            <a:endParaRPr lang="ru-RU" sz="1400" dirty="0" smtClean="0"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Актанышский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район - сельскохозяйственный, он издавна славится своими хлеборобами, и здесь делают все возможное для того, чтобы не уронить планку. Уделяется большое внимание развитию различных форм хозяйствования в сфере АПК: обществам с ограниченной ответственностью, семейным фирмам, личным подсобным хозяйствам, производству конкурентоспособной сельхозпродукции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473" y="3247023"/>
            <a:ext cx="85458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В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районе 18 хозяйств, 59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КФХ и 9426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ЛПХ занимаются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производством сельскохозяйственной продукции.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Основное направление развития сельского хозяйства - зерново-животноводческое. Возделываются яровая пшеница, озимая рожь, ячмень, овес, горох, рапс. Основная отрасль животноводства –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мясо-молочное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скотоводство. Всего имеются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15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обществ с ограниченной ответственностью,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3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агрофирмы,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закрытое акционерное общество. В районе действуют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32 семейные фермы,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в том числе высокотехнологичных – 14.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По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итогам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2021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года, в районе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валовый сбор зерна составил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74,5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тыс. т, произведено 71,6 тонна молока, 33,9  тыс. тонн мяса (из них мясо КРС – 5,9 тыс. т, мясо птицы – 28 тыс. т).</a:t>
            </a: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 2021 году произведено продукции на сумму 9 млрд. 800 млн. рублей. Денежная выручка сельхозпредприятий и фермерских хозяйств составила в 2021 году 3 млрд. 700 млн. рублей.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Что касается структуры - большая часть приходится на молочную отрасль - 1 млрд. 711 млн. руб. (46%), земледелие - 823 млн. руб. (22%), от производства и реализации мяса получено 767 млн. руб. (21%), мяса птицы-109 млн. руб. (3%). Денежная выручка по сравнению с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2020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годом составила 109%.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4" descr="&amp;Ucy;&amp;bcy;&amp;ocy;&amp;rcy;&amp;kcy;&amp;acy; &amp;ucy;&amp;rcy;&amp;ocy;&amp;zhcy;&amp;acy;&amp;yacy; &amp;ncy;&amp;acy; &amp;pcy;&amp;ocy;&amp;lcy;&amp;yacy;&amp;khcy; &amp;acy;&amp;gcy;&amp;rcy;&amp;ocy;&amp;fcy;&amp;icy;&amp;rcy;&amp;mcy;&amp;ycy; &amp;quot;&amp;Acy;&amp;ncy;&amp;yacy;&amp;kcy;&amp;quot;. &amp;Fcy;&amp;ocy;&amp;tcy;&amp;ocy; &amp;Rcy;.&amp;Ucy;&amp;scy;&amp;mcy;&amp;acy;&amp;ncy;&amp;ocy;&amp;vcy;&amp;a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96340"/>
            <a:ext cx="3600400" cy="229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1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18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02773962"/>
              </p:ext>
            </p:extLst>
          </p:nvPr>
        </p:nvGraphicFramePr>
        <p:xfrm>
          <a:off x="4788024" y="1023506"/>
          <a:ext cx="352839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86174353"/>
              </p:ext>
            </p:extLst>
          </p:nvPr>
        </p:nvGraphicFramePr>
        <p:xfrm>
          <a:off x="4932040" y="3501008"/>
          <a:ext cx="33843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30" name="Picture 6" descr="http://m.expert.ru/data/public/167082/167083/enw09_006_3_jpg_450x270_crop_q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528392" cy="211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volynnews.com/files/news/2010/08-12/17158-1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528392" cy="220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9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19</a:t>
            </a:fld>
            <a:endParaRPr lang="ru-RU" dirty="0"/>
          </a:p>
        </p:txBody>
      </p:sp>
      <p:graphicFrame>
        <p:nvGraphicFramePr>
          <p:cNvPr id="3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234605"/>
              </p:ext>
            </p:extLst>
          </p:nvPr>
        </p:nvGraphicFramePr>
        <p:xfrm>
          <a:off x="107504" y="1556792"/>
          <a:ext cx="4709789" cy="269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5576" y="1031830"/>
            <a:ext cx="27254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ПРОМЫШЛЕННОСТЬ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17547"/>
              </p:ext>
            </p:extLst>
          </p:nvPr>
        </p:nvGraphicFramePr>
        <p:xfrm>
          <a:off x="4427984" y="1628800"/>
          <a:ext cx="441317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4293097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На территории района функционируют такие крупные предприятия как ЗАО «Актанышский агрегатный завод», ОАО «Актанышское хлебоприемное предприятие», ПО «Актанышский хлебокомбинат», ООО «Молочный завод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Касымовский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», ООО «СП «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МолИнвест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-Т».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82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751356"/>
            <a:ext cx="631450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Уважаемые дамы и господа!</a:t>
            </a:r>
          </a:p>
          <a:p>
            <a:pPr indent="45085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Представляем Вам «Инвестиционный паспорт Актанышского муниципального района». Любому инвестору требуется целостная и комплексная информация о районе, где ему будет предоставлена возможность эффективного вложения своего капитала. Вот почему открытость - это один из важнейших факторов инвестиционной привлекательности Актанышского района. Любой развивающейся территории не обойтись без новых вложений, поэтому в администрации Актанышского района постоянно ведется работа над созданием благоприятного климата. Для размещения производственных объектов и объектов сферы обслуживания выделяются земельные участки, в районе разработана программа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264" y="3514789"/>
            <a:ext cx="864095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поддержки малого и среднего бизнеса, особое внимание уделяется обеспечению инженерной инфраструктурой земельных участков под комплексное строительство жилья в районе. </a:t>
            </a:r>
          </a:p>
          <a:p>
            <a:pPr indent="44450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Актанышский район – один из самых экологически чистых в Республике Татарстан. Уникальные природные ландшафты, чистый воздух, богатые водные ресурсы – все это создает благоприятную основу для развития в районе туристско-рекреационных зон. Наличие «Инвестиционного паспорта» является основополагающим и базисным для участия в инвестиционной деятельности, раскрывающим потенциал и привлекательность инвестиционных ресурсов района, создает продуктивную основу для диалога власти и инвесторов. Мы открыты для новых серьезных проектов в различных сферах бизнеса, как для отечественных, так и для зарубежных предпринимателей. Мы сделаем все, чтобы инвесторам было выгодно и комфортно работать и развивать свой бизнес на нашей территории.</a:t>
            </a:r>
          </a:p>
          <a:p>
            <a:pPr indent="444500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</a:rPr>
              <a:t>С уважением, </a:t>
            </a:r>
          </a:p>
          <a:p>
            <a:pPr indent="44450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Глава Актанышского муниципального района Республики Татарстан</a:t>
            </a:r>
          </a:p>
          <a:p>
            <a:pPr indent="444500"/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</a:rPr>
              <a:t>Зарипов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Ленар Рафакович</a:t>
            </a:r>
          </a:p>
          <a:p>
            <a:pPr indent="444500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423740, с. Актаныш, пр. Ленина, д. 17. Тел.: (85552) 3-44-44, E-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mail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Zaripov.Lenar@tatar.ru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05" y="1031969"/>
            <a:ext cx="1975668" cy="24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20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7584" y="897343"/>
            <a:ext cx="22813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СТРОИТЕЛЬСТВО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595690"/>
              </p:ext>
            </p:extLst>
          </p:nvPr>
        </p:nvGraphicFramePr>
        <p:xfrm>
          <a:off x="855812" y="3717032"/>
          <a:ext cx="7488831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32397"/>
              </p:ext>
            </p:extLst>
          </p:nvPr>
        </p:nvGraphicFramePr>
        <p:xfrm>
          <a:off x="-180528" y="1354652"/>
          <a:ext cx="441317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226889"/>
              </p:ext>
            </p:extLst>
          </p:nvPr>
        </p:nvGraphicFramePr>
        <p:xfrm>
          <a:off x="3203848" y="994612"/>
          <a:ext cx="604867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094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21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576" y="1031830"/>
            <a:ext cx="42130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ИНЖЕНЕРНАЯ ИНФРАСТРУКТУРА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71085"/>
              </p:ext>
            </p:extLst>
          </p:nvPr>
        </p:nvGraphicFramePr>
        <p:xfrm>
          <a:off x="395536" y="1484784"/>
          <a:ext cx="7467599" cy="21160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88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90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Наименование, местоположение предприятий (сооружений</a:t>
                      </a:r>
                      <a:r>
                        <a:rPr lang="ru-RU" sz="1200" b="1" cap="all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электроснабжения, год ввода в эксплуатацию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Проектная мощность, 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кВт/</a:t>
                      </a:r>
                      <a:r>
                        <a:rPr lang="ru-RU" sz="1200" b="1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сут</a:t>
                      </a: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Объем выработки/потребления, кВт/год</a:t>
                      </a:r>
                      <a:endParaRPr lang="ru-RU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Актанышская РЭС Нижнекамской НКЭС филиала ОАО </a:t>
                      </a:r>
                      <a:r>
                        <a:rPr lang="ru-RU" sz="1200" b="0" cap="all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Сетевая компания</a:t>
                      </a:r>
                      <a:r>
                        <a:rPr lang="ru-RU" sz="1200" b="0" cap="all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, 1999г.</a:t>
                      </a:r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80 000 </a:t>
                      </a:r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кВт/</a:t>
                      </a:r>
                      <a:r>
                        <a:rPr lang="ru-RU" sz="1200" b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сут</a:t>
                      </a:r>
                      <a:r>
                        <a:rPr lang="ru-RU" sz="1200" b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97026000кВт/год</a:t>
                      </a:r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45" marR="54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324970"/>
              </p:ext>
            </p:extLst>
          </p:nvPr>
        </p:nvGraphicFramePr>
        <p:xfrm>
          <a:off x="395536" y="3789040"/>
          <a:ext cx="7467601" cy="199457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89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322">
                <a:tc gridSpan="3">
                  <a:txBody>
                    <a:bodyPr/>
                    <a:lstStyle/>
                    <a:p>
                      <a:pPr marL="0" indent="44958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Газоснабжение и газификация</a:t>
                      </a:r>
                      <a:endParaRPr kumimoji="0" lang="ru-RU" sz="1200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608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Наименование, местоположение предприятий (сооружений) газоснабжения, год ввода в эксплуатацию</a:t>
                      </a:r>
                      <a:endParaRPr kumimoji="0" lang="ru-RU" sz="1200" b="1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Мощность, </a:t>
                      </a: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тыс. м3/</a:t>
                      </a:r>
                      <a:r>
                        <a:rPr kumimoji="0" lang="ru-RU" sz="1200" b="1" kern="120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сут</a:t>
                      </a: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kumimoji="0" lang="ru-RU" sz="1200" b="1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Объем выработки/потребления, </a:t>
                      </a: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тыс. м3/год</a:t>
                      </a:r>
                      <a:endParaRPr kumimoji="0" lang="ru-RU" sz="1200" b="1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43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kern="120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Актанышская РЭС ЭПУ «Альметьевскгаз», 1974г.</a:t>
                      </a:r>
                      <a:endParaRPr kumimoji="0" lang="ru-RU" sz="1200" b="0" kern="120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75,34 тыс. м3/</a:t>
                      </a:r>
                      <a:r>
                        <a:rPr kumimoji="0" lang="ru-RU" sz="1200" b="0" kern="120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сут</a:t>
                      </a:r>
                      <a:endParaRPr kumimoji="0" lang="ru-RU" sz="1200" b="0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29231 </a:t>
                      </a:r>
                      <a:r>
                        <a:rPr kumimoji="0" lang="ru-RU" sz="1200" b="0" kern="120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тыс. м3/год</a:t>
                      </a:r>
                      <a:endParaRPr kumimoji="0" lang="ru-RU" sz="1200" b="0" kern="120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00" marR="54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4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22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979291"/>
            <a:ext cx="42787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МАЛОЕ ПРЕДПРИНИМАТЕЛЬСТВО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Количество малых предприятий </a:t>
            </a:r>
            <a:r>
              <a:rPr lang="tt-RU" sz="16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– 154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t-RU" sz="16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Количество индивидуальных предприимателей – 463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t-RU" sz="16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Доля малого и среднего предпрнимательства в объеме ВТП – 22,3%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t-RU" sz="16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Доля работников на малых предприятиях от общей численности работающих –32,2%</a:t>
            </a:r>
            <a:endParaRPr lang="ru-RU" sz="1600" dirty="0">
              <a:ln w="18415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14482896"/>
              </p:ext>
            </p:extLst>
          </p:nvPr>
        </p:nvGraphicFramePr>
        <p:xfrm>
          <a:off x="903040" y="2808222"/>
          <a:ext cx="7341368" cy="3717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88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979291"/>
            <a:ext cx="36359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ПОТРЕБИТЕЛЬСКИЙ РЫНОК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863024"/>
              </p:ext>
            </p:extLst>
          </p:nvPr>
        </p:nvGraphicFramePr>
        <p:xfrm>
          <a:off x="3995936" y="1341459"/>
          <a:ext cx="4824536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998128"/>
              </p:ext>
            </p:extLst>
          </p:nvPr>
        </p:nvGraphicFramePr>
        <p:xfrm>
          <a:off x="4716016" y="3429000"/>
          <a:ext cx="3528392" cy="273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 descr="http://aktanysh.tatarstan.ru/file/photoreport/view_609425_7227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3292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ktanysh.tatarstan.ru/file/photoreport/view_609425_7227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6376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24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3495" y="862553"/>
            <a:ext cx="1293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БЮДЖЕТ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19825606"/>
              </p:ext>
            </p:extLst>
          </p:nvPr>
        </p:nvGraphicFramePr>
        <p:xfrm>
          <a:off x="-21208" y="1201107"/>
          <a:ext cx="5328592" cy="3019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879707"/>
              </p:ext>
            </p:extLst>
          </p:nvPr>
        </p:nvGraphicFramePr>
        <p:xfrm>
          <a:off x="1747062" y="3933056"/>
          <a:ext cx="563324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048627"/>
              </p:ext>
            </p:extLst>
          </p:nvPr>
        </p:nvGraphicFramePr>
        <p:xfrm>
          <a:off x="4716016" y="1052736"/>
          <a:ext cx="41764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305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25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5576" y="1031830"/>
            <a:ext cx="27542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СОЦИАЛЬНАЯ СФЕРА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http://aktanysh.tatarstan.ru/file/photoreport/view_615646_761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4" y="1801482"/>
            <a:ext cx="3104872" cy="205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79240" y="1401706"/>
            <a:ext cx="20297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chemeClr val="accent6">
                    <a:lumMod val="50000"/>
                  </a:schemeClr>
                </a:solidFill>
              </a:rPr>
              <a:t>ОБРАЗОВАНИЕ</a:t>
            </a:r>
            <a:endParaRPr lang="ru-RU" sz="16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3606527" y="1401447"/>
            <a:ext cx="4824536" cy="327066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ru-RU" sz="1400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Образовательные учреждения: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Гуманитарная гимназия-интернат для одаренных детей </a:t>
            </a:r>
            <a:r>
              <a:rPr lang="tt-RU" sz="1400" dirty="0" smtClean="0">
                <a:ln w="11430"/>
                <a:solidFill>
                  <a:schemeClr val="accent6">
                    <a:lumMod val="50000"/>
                  </a:schemeClr>
                </a:solidFill>
              </a:rPr>
              <a:t>– 1</a:t>
            </a:r>
            <a:endParaRPr lang="ru-RU" sz="1400" dirty="0" smtClean="0">
              <a:ln w="11430"/>
              <a:solidFill>
                <a:schemeClr val="accent6">
                  <a:lumMod val="50000"/>
                </a:schemeClr>
              </a:solidFill>
            </a:endParaRP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Кадетская школа-интернат – 1</a:t>
            </a:r>
            <a:endParaRPr lang="ru-RU" sz="1400" dirty="0" smtClean="0">
              <a:ln w="11430"/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Средние общеобразовательные школы – 9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Основные общеобразовательные школы </a:t>
            </a: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– 19 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Начальные школы – 21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Образовательные учреждения дополнительного образования – 4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Дошкольные образовательные </a:t>
            </a:r>
            <a:r>
              <a:rPr lang="ru-RU" sz="1400" kern="0" dirty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учреждения </a:t>
            </a: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– 42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Технологический техникум – 1 </a:t>
            </a:r>
          </a:p>
          <a:p>
            <a:pPr marL="0" lvl="1">
              <a:buFont typeface="Wingdings" pitchFamily="2" charset="2"/>
              <a:buChar char="ü"/>
              <a:defRPr/>
            </a:pPr>
            <a:r>
              <a:rPr lang="ru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Коррекционная школа</a:t>
            </a:r>
            <a:r>
              <a:rPr lang="tt-RU" sz="1400" kern="0" dirty="0" smtClean="0">
                <a:ln w="11430"/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-интернат – 1 </a:t>
            </a:r>
            <a:endParaRPr lang="tt-RU" sz="1400" kern="0" dirty="0">
              <a:ln w="11430"/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04" y="4500634"/>
            <a:ext cx="3270920" cy="2123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4" y="4437112"/>
            <a:ext cx="4187713" cy="218742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</p:spTree>
    <p:extLst>
      <p:ext uri="{BB962C8B-B14F-4D97-AF65-F5344CB8AC3E}">
        <p14:creationId xmlns:p14="http://schemas.microsoft.com/office/powerpoint/2010/main" val="25986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2385" y="891234"/>
            <a:ext cx="51845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На территории Актанышского муниципального района ведут свою работу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116 учреждений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культуры, из них сельских домов культуры –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33,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сельских клубов –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30, 1 районный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дом культуры,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1 автоклуб, 37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библиотек,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из них 1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центральная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районная,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1 детская библиотека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36 филиалов библиотек, детская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школа искусств 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10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её отделений, Актанышский районный краеведческий музей РТ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дом-музей М.Ш. Шаймиев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 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с.Аняково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государственный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ансамбль песен и танцев "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Агидель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"</a:t>
            </a:r>
            <a:r>
              <a:rPr lang="tt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 РТ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19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</a:rPr>
              <a:t>творческих коллективов имеют статус «народный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» 2 творческих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коллектива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имеют статус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«образцовый коллектив»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7544" y="883459"/>
            <a:ext cx="14382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chemeClr val="accent6">
                    <a:lumMod val="50000"/>
                  </a:schemeClr>
                </a:solidFill>
              </a:rPr>
              <a:t>КУЛЬТУРА</a:t>
            </a:r>
            <a:endParaRPr lang="ru-RU" sz="16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5" name="Picture 1" descr="F:\Wag5crMNz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9" y="1305861"/>
            <a:ext cx="319329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25" y="4505368"/>
            <a:ext cx="4202139" cy="204740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76" y="4389644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F:\IMG_3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9" y="2967880"/>
            <a:ext cx="3164699" cy="21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27</a:t>
            </a:fld>
            <a:endParaRPr lang="ru-RU" dirty="0"/>
          </a:p>
        </p:txBody>
      </p:sp>
      <p:pic>
        <p:nvPicPr>
          <p:cNvPr id="5122" name="Picture 2" descr="http://aktanysh.tatarstan.ru/file/photoreport/view_611930_74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9" y="2477383"/>
            <a:ext cx="2407489" cy="15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7549" y="895669"/>
            <a:ext cx="9973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u="sng" dirty="0" smtClean="0">
                <a:solidFill>
                  <a:schemeClr val="accent6">
                    <a:lumMod val="50000"/>
                  </a:schemeClr>
                </a:solidFill>
              </a:rPr>
              <a:t>СПОРТ</a:t>
            </a:r>
            <a:endParaRPr lang="ru-RU" sz="16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5162" y="1119510"/>
            <a:ext cx="59766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спортивной базе района имеется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186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спортивных сооружений, из которых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: 101 –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плоскостных спортивных,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18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– футбольных поля,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33–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спортивных зала, один универсальный спортивный зал «Актаныш», который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включает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себя зал для занятий волейболом, баскетболом, бадминтоном, и тренажерный зал. В доме детского творчества имеются большой и малый плавательные бассейны. </a:t>
            </a:r>
          </a:p>
          <a:p>
            <a:pPr indent="361950" algn="just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Спортивной подготовкой учащихся занимается 2 детско-юношеские школы муниципального района.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При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детско-юношеской школе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Лачын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 работают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ледовый дворец спорта и лыжная база, занимаются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348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учащихся,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культивируют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4 вида спорта: лыжные гонки, хоккей с шайбой, спортивное ориентирование, шорт-трек.</a:t>
            </a:r>
          </a:p>
          <a:p>
            <a:pPr indent="361950" algn="just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детско-юношеской школе «Актаныш»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имеется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спортивный универсальный зал, плавательный бассейн, стадион, здесь занимаются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884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учащихся, культивируются 12 видов спорта: национальная борьба, шахматы, легкая атлетика, футбол, настольный теннис, гиревой спорт, плавание, волейбол, баскетбол,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бадминтон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дзюдо, борьба на поясах.</a:t>
            </a:r>
            <a:endParaRPr lang="ru-RU" sz="1300" dirty="0">
              <a:solidFill>
                <a:schemeClr val="accent6">
                  <a:lumMod val="50000"/>
                </a:schemeClr>
              </a:solidFill>
            </a:endParaRPr>
          </a:p>
          <a:p>
            <a:pPr indent="361950" algn="just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области молодежной политики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ведется активная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работа по пропаганде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здорового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образа жизни среди детей и молодёжи, и профилактики социально – негативных явлений. Дети и молодежь района активно принимают участие в общероссийских спортивных акциях. В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«Лыжне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россии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в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2021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году приняли участие более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1070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человек, в «кроссе наций» приняли участие более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826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человек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из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85 организаций района.</a:t>
            </a:r>
          </a:p>
          <a:p>
            <a:pPr indent="361950" algn="just"/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Для жителей и гостей района открыты универсальный спортивный зал «Актаныш»,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культурный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центр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Яшьлек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» (кино, бильярд, дискотека), музей «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Туган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як», организовано массовое катание на коньках, на лыжах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tt-RU" sz="1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8882"/>
          <a:stretch/>
        </p:blipFill>
        <p:spPr>
          <a:xfrm>
            <a:off x="230469" y="3882841"/>
            <a:ext cx="2408939" cy="1487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8" y="5253719"/>
            <a:ext cx="2408940" cy="1453296"/>
          </a:xfrm>
          <a:prstGeom prst="rect">
            <a:avLst/>
          </a:prstGeom>
        </p:spPr>
      </p:pic>
      <p:pic>
        <p:nvPicPr>
          <p:cNvPr id="3" name="Picture 1" descr="D:\ФОТО\Актаныш буклет\спорт\DSC_07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919" y="1348936"/>
            <a:ext cx="2407489" cy="13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052736"/>
            <a:ext cx="49685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Медицинскую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помощь населению района оказывают: ГАУЗ " Актанышская центральная районная больница",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Поисевская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участковая больница,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Такталачукская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Татарско-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Суксинская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Байсаровская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врачебные амбулатории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61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фельдшерско-акушерский пункт.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447675"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 основным показателям эффективности деятельности учреждений здравоохранения за 2021 год Актанышский район занял 31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место.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indent="447675"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Удовлетворенность населения качеством предоставляемых медицинских услуг (по данным КСЭМ РТ) – 92,6 % (по РТ – 81,5 %). </a:t>
            </a:r>
          </a:p>
          <a:p>
            <a:pPr indent="447675"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Удовлетворенность качеством медицинской помощи (по данным ТФОМС) за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2021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год – 92,6 % (по РТ – 92,4 %).</a:t>
            </a:r>
          </a:p>
          <a:p>
            <a:pPr indent="447675" algn="just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4" y="1700808"/>
            <a:ext cx="3121025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4" y="4077072"/>
            <a:ext cx="3121025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644" y="1171180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u="sng" dirty="0">
                <a:solidFill>
                  <a:schemeClr val="accent6">
                    <a:lumMod val="50000"/>
                  </a:schemeClr>
                </a:solidFill>
              </a:rPr>
              <a:t>ЗДРАВООХРАНЕНИЕ</a:t>
            </a:r>
          </a:p>
        </p:txBody>
      </p:sp>
    </p:spTree>
    <p:extLst>
      <p:ext uri="{BB962C8B-B14F-4D97-AF65-F5344CB8AC3E}">
        <p14:creationId xmlns:p14="http://schemas.microsoft.com/office/powerpoint/2010/main" val="23335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29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53150"/>
            <a:ext cx="8431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lvl="0" indent="3175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ОБЩАЯ ИНФОРМАЦИЯ ПО ПРОМЫШЛЕННОМУ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ПАРКУ «АКТАНЫШ»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276" y="1628800"/>
            <a:ext cx="83802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Дата ввода в эксплуатацию 2017 год.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Общая площадь земельного участка промышленного парка -25,5 га.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Адрес : РТ, Актанышский район,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с.Актаныш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, ул.Дорожная,53;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ул.Лесная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2;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ул.Механизаторов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, 12.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Отраслевой профиль парка –промышленный и пищевой.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Количество резидентов 14.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Количество запущенных производств 10.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Объем привлеченных инвестиций (годовой)-38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млн.руб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..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Количество созданных рабочих мест -289.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Управляет муниципалитет.</a:t>
            </a:r>
          </a:p>
        </p:txBody>
      </p:sp>
    </p:spTree>
    <p:extLst>
      <p:ext uri="{BB962C8B-B14F-4D97-AF65-F5344CB8AC3E}">
        <p14:creationId xmlns:p14="http://schemas.microsoft.com/office/powerpoint/2010/main" val="25158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8138864" y="6292168"/>
            <a:ext cx="609600" cy="521208"/>
          </a:xfrm>
        </p:spPr>
        <p:txBody>
          <a:bodyPr/>
          <a:lstStyle/>
          <a:p>
            <a:fld id="{2916E6B1-93E2-4202-B180-E3761BB134A7}" type="slidenum">
              <a:rPr lang="ru-RU" smtClean="0"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08720"/>
            <a:ext cx="84249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ИСТОРИЧЕСКАЯ СПРАВКА</a:t>
            </a:r>
          </a:p>
          <a:p>
            <a:pPr indent="361950" algn="just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После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того, как войска Ивана Грозного завоевали Казанское ханство, земли были переподчинены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Мензелинскому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воеводе Казанского приказа (так в XVI—XVII веках называли местный управленческий орган), с 1708 года введены в состав Казанской губернии, с 1719 года — Уфимской провинции, с 1728 года — Казанского воеводы, с 1735 года — Башкирской комиссии, с 1744 года — Оренбургской губернии, с 1781 года подчинены Уфимскому наместничеству, с 1796 года вновь в составе Оренбургской губернии, с 1865 года — Уфимской губернии и с 1920 года вошли в состав Татарской АССР. Вот почему большинство официальных сведений о истоках нужно искать в Оренбурге и Уфе.</a:t>
            </a:r>
          </a:p>
          <a:p>
            <a:pPr indent="361950"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Некогда на землях проживали финно-угорские народы. Об этом свидетельствуют археологические материалы бронзового века, найденные у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Пьянбора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а также в могильниках сёл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Такталачук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Чиялек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Татарский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Азибей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Семиостров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Ямалы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Масады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Гарай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Ильчебай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Ирмяшево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Актаныш,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Карач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Шабызово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indent="361950"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До 1920 года территория Актанышского района входила в состав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Мензелинского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уезда Уфимской губернии. В 1920 году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Мензелинский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уезд вошёл в состав новообразованной Татарской АССР.</a:t>
            </a:r>
          </a:p>
          <a:p>
            <a:pPr indent="361950"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Район был организован 10 августа 1930 года. 1 февраля 1963 года переведен в состав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Мензелинского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колхозно-совхозного территориально-производственного управления, а 12 января 1965 года вновь преобразован в Актанышский район.</a:t>
            </a:r>
          </a:p>
        </p:txBody>
      </p:sp>
    </p:spTree>
    <p:extLst>
      <p:ext uri="{BB962C8B-B14F-4D97-AF65-F5344CB8AC3E}">
        <p14:creationId xmlns:p14="http://schemas.microsoft.com/office/powerpoint/2010/main" val="39558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53150"/>
            <a:ext cx="8431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lvl="0" indent="3175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РАСПОЛОЖЕНИЕ ПРОМЫШЛЕННОГО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ПАРКА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АКТАНЫШ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8" y="1628800"/>
            <a:ext cx="841247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53150"/>
            <a:ext cx="8431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lvl="0" indent="3175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ИНФОРМАЦИЯ О СВОБОДНЫХ УЧАСТКАХ ДЛЯ</a:t>
            </a:r>
          </a:p>
          <a:p>
            <a:pPr marL="444500" lvl="0" indent="3175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РАЗМЕЩЕНИЯ ПРОМЫШЛЕННОГО ПРОИЗВОДСТВА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313988" cy="3600400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4" y="5790045"/>
            <a:ext cx="410414" cy="247774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6" y="5801869"/>
            <a:ext cx="268507" cy="235950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746526"/>
            <a:ext cx="356198" cy="226706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805264"/>
            <a:ext cx="343606" cy="233294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83726BD2-E399-BF62-483B-AB3294B68693}"/>
              </a:ext>
            </a:extLst>
          </p:cNvPr>
          <p:cNvSpPr txBox="1">
            <a:spLocks/>
          </p:cNvSpPr>
          <p:nvPr/>
        </p:nvSpPr>
        <p:spPr>
          <a:xfrm>
            <a:off x="1723578" y="5816957"/>
            <a:ext cx="1686657" cy="312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ru-RU" sz="1050" b="1" dirty="0">
                <a:solidFill>
                  <a:prstClr val="black"/>
                </a:solidFill>
                <a:latin typeface="Century Gothic" panose="020B0502020202020204"/>
              </a:rPr>
              <a:t>Занято резидентами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endParaRPr lang="ru-RU" sz="7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171450" indent="-171450" defTabSz="685800">
              <a:spcBef>
                <a:spcPts val="750"/>
              </a:spcBef>
            </a:pPr>
            <a:endParaRPr lang="ru-RU" sz="7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83726BD2-E399-BF62-483B-AB3294B68693}"/>
              </a:ext>
            </a:extLst>
          </p:cNvPr>
          <p:cNvSpPr txBox="1">
            <a:spLocks/>
          </p:cNvSpPr>
          <p:nvPr/>
        </p:nvSpPr>
        <p:spPr>
          <a:xfrm>
            <a:off x="4470238" y="5793735"/>
            <a:ext cx="2334010" cy="2440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ru-RU" sz="1000" b="1" dirty="0">
                <a:solidFill>
                  <a:prstClr val="black"/>
                </a:solidFill>
                <a:latin typeface="Century Gothic" panose="020B0502020202020204"/>
              </a:rPr>
              <a:t>Свободные</a:t>
            </a:r>
            <a:r>
              <a:rPr lang="ru-RU" sz="105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Century Gothic" panose="020B0502020202020204"/>
              </a:rPr>
              <a:t>земельные</a:t>
            </a:r>
            <a:r>
              <a:rPr lang="ru-RU" sz="105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Century Gothic" panose="020B0502020202020204"/>
              </a:rPr>
              <a:t>участки</a:t>
            </a:r>
          </a:p>
        </p:txBody>
      </p:sp>
    </p:spTree>
    <p:extLst>
      <p:ext uri="{BB962C8B-B14F-4D97-AF65-F5344CB8AC3E}">
        <p14:creationId xmlns:p14="http://schemas.microsoft.com/office/powerpoint/2010/main" val="10750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917712"/>
            <a:ext cx="5910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lvl="0" indent="3175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ИНЖЕНЕРНАЯ ИНФРАСТРУКТУРА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12" y="1413706"/>
            <a:ext cx="5040560" cy="33387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761" y="2348880"/>
            <a:ext cx="1505012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Энергетическая</a:t>
            </a:r>
            <a:r>
              <a:rPr lang="ru-RU" sz="1400" b="1" dirty="0" smtClean="0"/>
              <a:t> </a:t>
            </a:r>
            <a:r>
              <a:rPr lang="ru-RU" sz="1200" b="1" dirty="0" smtClean="0"/>
              <a:t>мощность </a:t>
            </a:r>
          </a:p>
          <a:p>
            <a:pPr algn="ctr"/>
            <a:r>
              <a:rPr lang="ru-RU" sz="1600" b="1" dirty="0" smtClean="0"/>
              <a:t>2,0 МВт</a:t>
            </a:r>
          </a:p>
          <a:p>
            <a:pPr algn="ctr"/>
            <a:r>
              <a:rPr lang="ru-RU" sz="1200" dirty="0" smtClean="0"/>
              <a:t>обеспечивается в полном объеме (доступно 16 МВт ПС «Актаныш») 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74611" y="2348880"/>
            <a:ext cx="1800200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/>
              <a:t>Газообеспечение</a:t>
            </a:r>
            <a:endParaRPr lang="ru-RU" sz="1300" b="1" dirty="0" smtClean="0"/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1030 </a:t>
            </a:r>
            <a:r>
              <a:rPr lang="ru-RU" sz="1600" b="1" dirty="0" err="1" smtClean="0"/>
              <a:t>куб.м</a:t>
            </a:r>
            <a:r>
              <a:rPr lang="ru-RU" sz="1600" b="1" dirty="0" smtClean="0"/>
              <a:t>./час</a:t>
            </a:r>
          </a:p>
          <a:p>
            <a:pPr algn="ctr"/>
            <a:r>
              <a:rPr lang="ru-RU" sz="1200" dirty="0" smtClean="0"/>
              <a:t>обеспечивается в полном объеме </a:t>
            </a:r>
          </a:p>
          <a:p>
            <a:pPr algn="ctr"/>
            <a:r>
              <a:rPr lang="ru-RU" sz="1200" dirty="0" smtClean="0"/>
              <a:t>(4,952 млн. </a:t>
            </a:r>
            <a:r>
              <a:rPr lang="ru-RU" sz="1200" dirty="0" err="1" smtClean="0"/>
              <a:t>куб.м</a:t>
            </a:r>
            <a:r>
              <a:rPr lang="ru-RU" sz="1200" dirty="0" smtClean="0"/>
              <a:t>/год)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2761" y="4948149"/>
            <a:ext cx="1800200" cy="16673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/>
              <a:t>Водообеспечение</a:t>
            </a:r>
            <a:r>
              <a:rPr lang="ru-RU" sz="1200" b="1" dirty="0" smtClean="0"/>
              <a:t> хоз. питьевое</a:t>
            </a:r>
          </a:p>
          <a:p>
            <a:pPr algn="ctr"/>
            <a:r>
              <a:rPr lang="ru-RU" sz="1600" b="1" dirty="0" smtClean="0"/>
              <a:t>26 </a:t>
            </a:r>
            <a:r>
              <a:rPr lang="ru-RU" sz="1600" b="1" dirty="0" err="1" smtClean="0"/>
              <a:t>куб.м</a:t>
            </a:r>
            <a:r>
              <a:rPr lang="ru-RU" sz="1600" b="1" dirty="0" smtClean="0"/>
              <a:t>./</a:t>
            </a:r>
            <a:r>
              <a:rPr lang="ru-RU" sz="1600" b="1" dirty="0" err="1" smtClean="0"/>
              <a:t>сут</a:t>
            </a:r>
            <a:r>
              <a:rPr lang="ru-RU" sz="1600" b="1" dirty="0" smtClean="0"/>
              <a:t>.</a:t>
            </a:r>
          </a:p>
          <a:p>
            <a:pPr algn="ctr"/>
            <a:r>
              <a:rPr lang="ru-RU" sz="1200" dirty="0" smtClean="0"/>
              <a:t>обеспечивается в полном объеме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204986" y="4931458"/>
            <a:ext cx="1800200" cy="16673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/>
              <a:t>Водообеспечение</a:t>
            </a:r>
            <a:r>
              <a:rPr lang="ru-RU" sz="1200" b="1" dirty="0" smtClean="0"/>
              <a:t> технологическое</a:t>
            </a:r>
          </a:p>
          <a:p>
            <a:pPr algn="ctr"/>
            <a:r>
              <a:rPr lang="ru-RU" sz="1600" b="1" dirty="0" smtClean="0"/>
              <a:t>105 </a:t>
            </a:r>
            <a:r>
              <a:rPr lang="ru-RU" sz="1600" b="1" dirty="0" err="1" smtClean="0"/>
              <a:t>куб.м</a:t>
            </a:r>
            <a:r>
              <a:rPr lang="ru-RU" sz="1600" b="1" dirty="0" smtClean="0"/>
              <a:t>./</a:t>
            </a:r>
            <a:r>
              <a:rPr lang="ru-RU" sz="1600" b="1" dirty="0" err="1" smtClean="0"/>
              <a:t>сут</a:t>
            </a:r>
            <a:r>
              <a:rPr lang="ru-RU" sz="1600" b="1" dirty="0" smtClean="0"/>
              <a:t>.</a:t>
            </a:r>
          </a:p>
          <a:p>
            <a:pPr algn="ctr"/>
            <a:r>
              <a:rPr lang="ru-RU" sz="1200" dirty="0" smtClean="0"/>
              <a:t>обеспечивается в полном объеме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08789" y="4922884"/>
            <a:ext cx="1800200" cy="16673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Водоотведение</a:t>
            </a:r>
          </a:p>
          <a:p>
            <a:pPr algn="ctr"/>
            <a:endParaRPr lang="ru-RU" sz="1200" b="1" dirty="0"/>
          </a:p>
          <a:p>
            <a:pPr algn="ctr"/>
            <a:r>
              <a:rPr lang="ru-RU" sz="1600" b="1" dirty="0" smtClean="0"/>
              <a:t>120 </a:t>
            </a:r>
            <a:r>
              <a:rPr lang="ru-RU" sz="1600" b="1" dirty="0" err="1" smtClean="0"/>
              <a:t>куб.м</a:t>
            </a:r>
            <a:r>
              <a:rPr lang="ru-RU" sz="1600" b="1" dirty="0" smtClean="0"/>
              <a:t>./</a:t>
            </a:r>
            <a:r>
              <a:rPr lang="ru-RU" sz="1600" b="1" dirty="0" err="1" smtClean="0"/>
              <a:t>сут</a:t>
            </a:r>
            <a:r>
              <a:rPr lang="ru-RU" sz="1600" b="1" dirty="0" smtClean="0"/>
              <a:t>.</a:t>
            </a:r>
          </a:p>
          <a:p>
            <a:pPr algn="ctr"/>
            <a:r>
              <a:rPr lang="ru-RU" sz="1200" dirty="0" smtClean="0"/>
              <a:t>обеспечивается в полном объеме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198282" y="4922884"/>
            <a:ext cx="1800200" cy="16673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Связь</a:t>
            </a:r>
            <a:r>
              <a:rPr lang="ru-RU" sz="1200" b="1" dirty="0" smtClean="0"/>
              <a:t> </a:t>
            </a:r>
          </a:p>
          <a:p>
            <a:pPr algn="ctr"/>
            <a:endParaRPr lang="ru-RU" sz="1200" b="1" dirty="0" smtClean="0"/>
          </a:p>
          <a:p>
            <a:pPr algn="ctr"/>
            <a:r>
              <a:rPr lang="ru-RU" sz="1600" b="1" dirty="0" smtClean="0"/>
              <a:t>100 Мбит/сек</a:t>
            </a:r>
          </a:p>
          <a:p>
            <a:pPr algn="ctr"/>
            <a:r>
              <a:rPr lang="ru-RU" sz="1200" dirty="0" smtClean="0"/>
              <a:t>обеспечивается в полном объеме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562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07615"/>
              </p:ext>
            </p:extLst>
          </p:nvPr>
        </p:nvGraphicFramePr>
        <p:xfrm>
          <a:off x="251520" y="1268760"/>
          <a:ext cx="8280920" cy="511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latin typeface="+mn-lt"/>
                        </a:rPr>
                        <a:t>№</a:t>
                      </a:r>
                      <a:endParaRPr lang="ru-RU" sz="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Организация</a:t>
                      </a:r>
                      <a:endParaRPr lang="ru-RU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Руководитель</a:t>
                      </a:r>
                      <a:endParaRPr lang="ru-RU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Адрес</a:t>
                      </a:r>
                      <a:endParaRPr lang="ru-RU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</a:rPr>
                        <a:t>Контакты</a:t>
                      </a:r>
                      <a:endParaRPr lang="ru-RU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Глава Актанышского муниципального района, Председатель Совета Актанышского муниципального района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Зарипов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Ленар Рафакович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3-44-44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 Аппарата Совета Актанышского муниципального района</a:t>
                      </a: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Вахитов</a:t>
                      </a:r>
                      <a:r>
                        <a:rPr kumimoji="0" lang="ru-RU" sz="10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Ильшат Рафитович</a:t>
                      </a:r>
                      <a:endParaRPr kumimoji="0" lang="ru-RU" sz="1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РТ, Актанышский район, с. Актаныш, пр. Ленина, 17</a:t>
                      </a: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(85552) </a:t>
                      </a:r>
                      <a:r>
                        <a:rPr kumimoji="0" lang="ru-RU" sz="100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3-44-05</a:t>
                      </a:r>
                      <a:endParaRPr kumimoji="0" lang="ru-RU" sz="1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Руководитель Исполнительного комитета Актанышского муниципального района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Ильясов Рустам Алмазович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3-44-22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9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Заместитель председателя Совета Актанышского муниципального района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Бариев Ильфак Шамилович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3-11-56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9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Заместитель Руководителя Исполнительного комитета Актанышского муниципального района по инфраструктурному развитию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Гарипов Руслан Илусович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3-44-03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9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Заместитель Руководителя Исполнительного комитета Актанышского муниципального района по экономике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Сираева</a:t>
                      </a:r>
                      <a:r>
                        <a:rPr lang="ru-RU" sz="10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Лиана Рамилевна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3-44-02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9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Заместитель Руководителя Исполнительного комитета Актанышского муниципального района по социальным вопросам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Анварова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Дильбар Миркасимовна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3-44-09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Начальник управления сельского хозяйства и продовольствия по Актанышскому муниципальному району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Салимгараев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Насим Азгамович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3-04-00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Председатель палаты имущественных и земельных отношений Актанышского муниципального района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Шакирова</a:t>
                      </a:r>
                      <a:r>
                        <a:rPr lang="ru-RU" sz="10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Алия Миндыгалиевна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3-44-10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Председатель финансово-бюджетной палаты Актанышского муниципального района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Каюмова Кадрия Рамзиевна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3-44-11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ru-RU" sz="9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Начальник отдела по инфраструктурному развитию Исполнительного комитета Актанышского муниципального района</a:t>
                      </a:r>
                      <a:endParaRPr lang="ru-RU" sz="1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Галиахметов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Айнур Каримович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РТ, Актанышский район, с. Актаныш, пр. Ленина, 17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(85552) </a:t>
                      </a:r>
                      <a:r>
                        <a:rPr lang="ru-RU" sz="1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3-44-28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88" marR="94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44191" y="862553"/>
            <a:ext cx="32159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ПОМОЩНИК ИНВЕСТОРА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34</a:t>
            </a:fld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6" y="1412776"/>
            <a:ext cx="1977021" cy="11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1" y="3002596"/>
            <a:ext cx="1980125" cy="11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5" y="4581128"/>
            <a:ext cx="1980125" cy="125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4325" y="1401449"/>
            <a:ext cx="6390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ОАО «АКБ «АК БАРС» </a:t>
            </a:r>
          </a:p>
          <a:p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филиала: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Актанышский дополнительный офис 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Мензелинского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филиала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Адрес: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РТ, Актанышский район, с. Актаныш, ул. Татарстан, д. 114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Телефон: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8 (85552) 3-09-37, 3-16-73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ОАО «СБЕРБАНК РОССИИ»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филиала: </a:t>
            </a:r>
            <a:r>
              <a:rPr lang="tt-RU" sz="1200" dirty="0">
                <a:solidFill>
                  <a:schemeClr val="accent6">
                    <a:lumMod val="50000"/>
                  </a:schemeClr>
                </a:solidFill>
              </a:rPr>
              <a:t>Дополнительный офис №8219/0100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РТ, Актанышский район, с. Актаныш, ул. Юбилейная, 84/3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Телефон: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8 (85552) 3-13-55</a:t>
            </a:r>
          </a:p>
          <a:p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филиала: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Дополнительный офис №8219/089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РТ, Актанышский район, с. Актаныш, пр. Мира, 103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Телефон: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8 (85552) 3-17-46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endParaRPr lang="ru-RU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ОАО «РОССИЙСКИЙ СЕЛЬСКОХОЗЯЙСТВЕННЫЙ БАНК»</a:t>
            </a:r>
          </a:p>
          <a:p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филиала: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Дополнительный офис 67/06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РТ, Актанышский район, с. Актаныш,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пр.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Ленина, д. 126 Б</a:t>
            </a:r>
          </a:p>
          <a:p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Телефон: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8 (85552) 3-23-99, 3-18-50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sz="1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2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200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 descr="&amp;Acy;&amp;Kcy; &amp;Bcy;&amp;Acy;&amp;Rcy;&amp;Scy;. &amp;Icy;&amp;pcy;&amp;ocy;&amp;tcy;&amp;iecy;&amp;kcy;&amp;acy; &amp;vcy; &amp;bcy;&amp;acy;&amp;ncy;&amp;kcy;&amp;iecy;, &amp;acy;&amp;vcy;&amp;tcy;&amp;ocy;&amp;kcy;&amp;rcy;&amp;iecy;&amp;dcy;&amp;icy;&amp;tcy; &amp;vcy; &amp;bcy;&amp;acy;&amp;ncy;&amp;kcy;&amp;iecy;, &amp;pcy;&amp;ocy;&amp;tcy;&amp;rcy;&amp;iecy;&amp;bcy;&amp;icy;&amp;tcy;&amp;iecy;&amp;lcy;&amp;softcy;&amp;scy;&amp;kcy;&amp;icy;&amp;jcy; &amp;kcy;&amp;rcy;&amp;iecy;&amp;dcy;&amp;icy;&amp;tcy; &amp;vcy; &amp;bcy;&amp;acy;&amp;ncy;&amp;kcy;&amp;iecy;, &amp;bcy;&amp;acy;&amp;ncy;&amp;kcy;&amp;ocy;&amp;vcy;&amp;scy;&amp;kcy;&amp;icy;&amp;iecy; &amp;vcy;&amp;kcy;&amp;lcy;&amp;acy;&amp;dcy;&amp;y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7" y="1662604"/>
            <a:ext cx="1187234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8" name="Picture 4" descr="http://www.nsk-portal.ru/foto_inform/1340768046foto1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6" y="3158718"/>
            <a:ext cx="938643" cy="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tpp.volzhsky.ru/wp-content/uploads/2012/06/i4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7" y="4720115"/>
            <a:ext cx="1249172" cy="9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43495" y="862553"/>
            <a:ext cx="10262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БАНКИ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3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35</a:t>
            </a:fld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3495" y="862553"/>
            <a:ext cx="35605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СТРАХОВЫЕ ОРГАНИЗАЦИИ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6" y="1412776"/>
            <a:ext cx="1977021" cy="11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7" y="5442520"/>
            <a:ext cx="1977021" cy="11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5" y="4077072"/>
            <a:ext cx="1977021" cy="11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6" y="2805162"/>
            <a:ext cx="1977021" cy="110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27784" y="1453952"/>
            <a:ext cx="63367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</a:rPr>
              <a:t>Зетта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-страхование», страховая компания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РТ, Актанышский район, с. Актаныш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, просп. Мира,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47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Телефон: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8 (85552) 3-21-97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endParaRPr lang="ru-RU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РОСГОССТРАХ», страховая компания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РТ, Актанышский район, с. Актаныш, ул. Татарстан, 6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Телефон: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8 (85552) 3-09-17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endParaRPr lang="ru-RU" sz="1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ООО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"СК "АК БАРС-Мед"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Адрес: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 РТ, Актанышский район, с. Актаныш, ул. Ленина, 36А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Телефон: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(85552) 3-15-24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ООО «Ингосстрах»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: РТ, Актанышский район, с. Актаныш, просп. Мира,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103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Телефон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: (85552) 3-12-82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4" name="Picture 4" descr="http://www.kaskotver.ru/content/0%281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1" y="3001282"/>
            <a:ext cx="1319547" cy="7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img.findtm.ru/img/tz_registered_img/24/249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4" y="4273084"/>
            <a:ext cx="1497452" cy="7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1560" y="1628801"/>
            <a:ext cx="1584176" cy="556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1564819"/>
            <a:ext cx="1677860" cy="671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" y="5541857"/>
            <a:ext cx="1604242" cy="8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341" y="908720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ГЕОГРАФИЧЕСКОЕ ПОЛОЖЕНИЕ</a:t>
            </a:r>
          </a:p>
          <a:p>
            <a:pPr indent="449263" algn="just"/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449263" algn="just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Актанышский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район Республики Татарстан расположен на северо-востоке республики, граничит с Башкортостаном и Удмуртией.</a:t>
            </a:r>
          </a:p>
          <a:p>
            <a:pPr indent="449263" algn="just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Отсутствие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полезных ископаемых, отдаленность на 140—160 км от ближайших железнодорожных станций,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малолесность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и плодородные земли определяют преимущественное развитие сельскохозяйственного производства. </a:t>
            </a:r>
          </a:p>
          <a:p>
            <a:pPr indent="449263"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Центр Актанышского района - село Актаныш расположен на северо-востоке Татарстана, в 381 км к востоку от Казани. Расположен вблизи Нижнекамского водохранилища, в 65 км. к югу от железнодорожной станции Нефтекамск. В южной части района - автодорога Мензелинск-Уфа.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4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35292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ПРИРОДНО-РЕСУРСНЫЙ ПОТЕНЦИАЛ</a:t>
            </a:r>
          </a:p>
          <a:p>
            <a:pPr indent="447675"/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indent="447675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Водные ресурсы</a:t>
            </a: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По территории района протекают множество рек, речек, среди них один из самых крупных в Европе — Кама и Белая.</a:t>
            </a: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По центральной части района протекают реки Восточный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Шабиз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и Западный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Шабиз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. Протяженность Восточного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Шабиза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около 45 км, западного — 30 км. Обе речки текут в широких долинах. Основное водоснабжение Актанышского района осуществляется на базе подземных вод, забираемых водозаборными скважинами.</a:t>
            </a:r>
          </a:p>
          <a:p>
            <a:pPr indent="447675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В районе много озер и болот. В северно-восточной части находится крупнейший на территории Татарстана болотный массив 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Кулягаш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который представляет сложный болото-озерный комплекс. Общая площадь массива около 500 га, протяженность с запада на восток равна 17,5 км, а с севера на юг — 10 км. В переделах болотного массива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Кулягаш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располагается множество озер. Наиболее крупным из них является озеро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Кулягаш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давшее название всему массиву,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Атырь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Киндер-Куль,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Азыбеевское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и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Сюляле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-Куль. Кроме этих озер в районе имеется большое количество озёр-стариц, расположенных в поймах рек Камы и Белой. Все они имеют вытянутую форму и небольшие глубины. Такие озёра Кустовое (Иске Идел) у с. Актаныш,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Сезаккуль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у с.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Семиострово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Сутке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-Куль,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Ушарова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Азякуль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и др. </a:t>
            </a:r>
          </a:p>
        </p:txBody>
      </p:sp>
    </p:spTree>
    <p:extLst>
      <p:ext uri="{BB962C8B-B14F-4D97-AF65-F5344CB8AC3E}">
        <p14:creationId xmlns:p14="http://schemas.microsoft.com/office/powerpoint/2010/main" val="30207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6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4249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Рельеф</a:t>
            </a:r>
          </a:p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Поверхность района представляет собой волнистую пологосклонную равнину с амплитудой абсолютных высот 60-235 м. Низшие точки территории приурочены к долинам рек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Камы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Белой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. Наиболее высокие участки расположены в южной части района. Высшая точка рельефа, имеющая отметку 235 м, находится к югу от с. 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Поисево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</a:p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Площадь земли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Актанышского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муниципального района по состоянию на 1 января 2014 года составляет 203400 га. Из них земли сельскохозяйственного назначения 143270 га – 70%, земли населенных пунктов 5805 га – 2,85%, земли промышленности и иного специального назначения 895 га – 0,43%, земли лесного фонда 19528 га – 9,6%, земли водного фонда 33902 га – 16,66%.</a:t>
            </a:r>
          </a:p>
          <a:p>
            <a:pPr indent="447675" algn="just"/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447675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Климат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447675"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Для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района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характерен умеренно-континентальный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климат с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теплым летом и умеренно-холодной зимой. Он формируется в основном под влиянием западного переноса воздушных масс. Воздушные массы, перемещающиеся с атлантического океана, теплые и влажные, смягчают местный климат. Внедрение холодного воздуха происходит из арктического бассейна. Зимой часто вторгается холодный континентальный воздух умеренных широт. Теплый тропический воздух поступает с юга-запада, юга, а летом - с юга востока.</a:t>
            </a:r>
          </a:p>
        </p:txBody>
      </p:sp>
    </p:spTree>
    <p:extLst>
      <p:ext uri="{BB962C8B-B14F-4D97-AF65-F5344CB8AC3E}">
        <p14:creationId xmlns:p14="http://schemas.microsoft.com/office/powerpoint/2010/main" val="42675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АДМИНИСТРАТИВНО-ТЕРРИТОРИАЛЬНОЕ УСТРОЙСТВО 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E:\Графические материалы\Карты\ДСП\Том 2\16_Карта административных границ и предлагаемые границы нас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4921" r="5637" b="21341"/>
          <a:stretch/>
        </p:blipFill>
        <p:spPr bwMode="auto">
          <a:xfrm>
            <a:off x="251520" y="1189344"/>
            <a:ext cx="4779805" cy="50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3" y="1250751"/>
            <a:ext cx="38884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Актанышский район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является одним из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45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муниципальных образований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Республики Татарстан. Площадь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территории — 2037,8 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км². </a:t>
            </a:r>
            <a:endParaRPr lang="ru-RU" sz="1600" dirty="0"/>
          </a:p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 территории муниципального образования расположено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87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населенных пунктов, численность населения на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01.01.2022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г. составляет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28,1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тыс.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человек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 В состав района входит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26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сельских поселений: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1. Актанышское 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Руководитель Актанышского сельского исполнительного комитета: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Хузин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Ильнур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Тагирович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423740, Актанышский район, с. Актаныш, пр. Ленина, 53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3-44-40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4327" y="853976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Аишевское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Ахатов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Дилус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Радисович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423761,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Аишево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 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3-44-41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Аккузовское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Имамова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Галина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Ибрагимовна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423744,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Аккузово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Центральная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3-44-42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4.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Актанышбашское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Маликов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Гадель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Рустамович 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423740,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Актанышбаш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Лесная, 2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3-44-39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5.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Атясевское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Насирова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Эльвира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Флюновна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423737,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Атясево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Центральная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3-44-66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6.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Верхнеяхшеевское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Ахатов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Илнур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Хиразетдинович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423765, Актанышский район, с. Верхнее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Яхшеево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3-44-45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916E6B1-93E2-4202-B180-E3761BB134A7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7.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Казкеевское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Ахмадгалиев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Камиль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Нургаязович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423761,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Казкеево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3-44-46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8. Кировское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Магданов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Ильназ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Халилович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423747, Актанышский район, пос. Совхоза им. Кирова, ул. Первомайская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3-44-47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9.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Кузякинское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сельское поселение</a:t>
            </a:r>
            <a:b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Мусин Ильдар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Назифович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Адрес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: 423734, Актанышский район, с.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Кузякино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3-44-48</a:t>
            </a:r>
          </a:p>
          <a:p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10.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Масадинское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Мингазетдинова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Флюра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Рифовна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423753, Актанышский район, д.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Масады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ул. Нефтяников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3-44-49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11.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Новоалимовское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сельское поселение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Глава муниципального образования: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Исламов Марат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</a:rPr>
              <a:t>Мирзагиданович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Адрес: 423762, Актанышский район, с. Новое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Алимово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Телефон: (85552)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3-44-50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</TotalTime>
  <Words>2294</Words>
  <Application>Microsoft Office PowerPoint</Application>
  <PresentationFormat>Экран (4:3)</PresentationFormat>
  <Paragraphs>395</Paragraphs>
  <Slides>35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</vt:lpstr>
      <vt:lpstr>Century Gothic</vt:lpstr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196</cp:revision>
  <cp:lastPrinted>2022-12-01T08:03:02Z</cp:lastPrinted>
  <dcterms:created xsi:type="dcterms:W3CDTF">2014-07-14T12:37:38Z</dcterms:created>
  <dcterms:modified xsi:type="dcterms:W3CDTF">2022-12-01T12:36:57Z</dcterms:modified>
</cp:coreProperties>
</file>